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Lst>
  <p:sldSz cy="10287000" cx="18288000"/>
  <p:notesSz cx="6858000" cy="9144000"/>
  <p:embeddedFontLst>
    <p:embeddedFont>
      <p:font typeface="Arimo"/>
      <p:bold r:id="rId27"/>
      <p:boldItalic r:id="rId28"/>
    </p:embeddedFont>
    <p:embeddedFont>
      <p:font typeface="Didact Gothic"/>
      <p:regular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30" roundtripDataSignature="AMtx7mgmSn+mzvhviDhtM11o3EACK9aan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Arimo-boldItalic.fntdata"/><Relationship Id="rId27" Type="http://schemas.openxmlformats.org/officeDocument/2006/relationships/font" Target="fonts/Arimo-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DidactGothic-regular.fntdata"/><Relationship Id="rId7" Type="http://schemas.openxmlformats.org/officeDocument/2006/relationships/slide" Target="slides/slide2.xml"/><Relationship Id="rId8" Type="http://schemas.openxmlformats.org/officeDocument/2006/relationships/slide" Target="slides/slide3.xml"/><Relationship Id="rId30" Type="http://customschemas.google.com/relationships/presentationmetadata" Target="meta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3e74447d0ee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g3e74447d0ee_0_4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3e74447d0ee_0_3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3e74447d0ee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3e74447d0ee_0_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3e74447d0ee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3e74447d0ee_0_1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3e74447d0ee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3e74447d0ee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g3e74447d0ee_0_4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3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3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3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3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3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3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3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3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3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3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2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2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2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2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2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2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2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2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2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2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2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2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2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2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2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2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2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2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2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2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2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2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2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2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2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2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2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2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2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2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2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2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2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2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2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2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2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2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2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3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30"/>
          <p:cNvSpPr/>
          <p:nvPr>
            <p:ph idx="2" type="pic"/>
          </p:nvPr>
        </p:nvSpPr>
        <p:spPr>
          <a:xfrm>
            <a:off x="1792288" y="612775"/>
            <a:ext cx="5486400" cy="4114800"/>
          </a:xfrm>
          <a:prstGeom prst="rect">
            <a:avLst/>
          </a:prstGeom>
          <a:noFill/>
          <a:ln>
            <a:noFill/>
          </a:ln>
        </p:spPr>
      </p:sp>
      <p:sp>
        <p:nvSpPr>
          <p:cNvPr id="64" name="Google Shape;64;p3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3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3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3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2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2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2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2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2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png"/><Relationship Id="rId4" Type="http://schemas.openxmlformats.org/officeDocument/2006/relationships/image" Target="../media/image2.png"/><Relationship Id="rId5" Type="http://schemas.openxmlformats.org/officeDocument/2006/relationships/image" Target="../media/image1.png"/><Relationship Id="rId6" Type="http://schemas.openxmlformats.org/officeDocument/2006/relationships/image" Target="../media/image2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7.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2.png"/><Relationship Id="rId4" Type="http://schemas.openxmlformats.org/officeDocument/2006/relationships/hyperlink" Target="https://web2learn.eu/el/caelum/"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8.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0.png"/><Relationship Id="rId4" Type="http://schemas.openxmlformats.org/officeDocument/2006/relationships/image" Target="../media/image2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6.png"/><Relationship Id="rId4" Type="http://schemas.openxmlformats.org/officeDocument/2006/relationships/hyperlink" Target="https://web2learn.eu/el/caelum/participant_insights/" TargetMode="External"/><Relationship Id="rId5"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9.png"/><Relationship Id="rId4" Type="http://schemas.openxmlformats.org/officeDocument/2006/relationships/image" Target="../media/image2.png"/><Relationship Id="rId11" Type="http://schemas.openxmlformats.org/officeDocument/2006/relationships/hyperlink" Target="mailto:info@web2learn.eu" TargetMode="External"/><Relationship Id="rId10" Type="http://schemas.openxmlformats.org/officeDocument/2006/relationships/hyperlink" Target="https://web2learn.eu" TargetMode="External"/><Relationship Id="rId9" Type="http://schemas.openxmlformats.org/officeDocument/2006/relationships/image" Target="../media/image23.png"/><Relationship Id="rId5" Type="http://schemas.openxmlformats.org/officeDocument/2006/relationships/image" Target="../media/image1.png"/><Relationship Id="rId6" Type="http://schemas.openxmlformats.org/officeDocument/2006/relationships/image" Target="../media/image25.png"/><Relationship Id="rId7" Type="http://schemas.openxmlformats.org/officeDocument/2006/relationships/hyperlink" Target="https://caelum.ut.ee/" TargetMode="External"/><Relationship Id="rId8" Type="http://schemas.openxmlformats.org/officeDocument/2006/relationships/hyperlink" Target="https://web2learn.eu/el/caelu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5.png"/><Relationship Id="rId4" Type="http://schemas.openxmlformats.org/officeDocument/2006/relationships/image" Target="../media/image1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
          <p:cNvSpPr/>
          <p:nvPr/>
        </p:nvSpPr>
        <p:spPr>
          <a:xfrm>
            <a:off x="654856" y="544209"/>
            <a:ext cx="3321602" cy="892680"/>
          </a:xfrm>
          <a:custGeom>
            <a:rect b="b" l="l" r="r" t="t"/>
            <a:pathLst>
              <a:path extrusionOk="0" h="892680" w="3321602">
                <a:moveTo>
                  <a:pt x="0" y="0"/>
                </a:moveTo>
                <a:lnTo>
                  <a:pt x="3321602" y="0"/>
                </a:lnTo>
                <a:lnTo>
                  <a:pt x="3321602" y="892680"/>
                </a:lnTo>
                <a:lnTo>
                  <a:pt x="0" y="89268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5" name="Google Shape;85;p1"/>
          <p:cNvSpPr/>
          <p:nvPr/>
        </p:nvSpPr>
        <p:spPr>
          <a:xfrm>
            <a:off x="654856" y="7099207"/>
            <a:ext cx="3830029" cy="804199"/>
          </a:xfrm>
          <a:custGeom>
            <a:rect b="b" l="l" r="r" t="t"/>
            <a:pathLst>
              <a:path extrusionOk="0" h="804199" w="3830029">
                <a:moveTo>
                  <a:pt x="0" y="0"/>
                </a:moveTo>
                <a:lnTo>
                  <a:pt x="3830029" y="0"/>
                </a:lnTo>
                <a:lnTo>
                  <a:pt x="3830029" y="804199"/>
                </a:lnTo>
                <a:lnTo>
                  <a:pt x="0" y="804199"/>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6" name="Google Shape;86;p1"/>
          <p:cNvSpPr/>
          <p:nvPr/>
        </p:nvSpPr>
        <p:spPr>
          <a:xfrm>
            <a:off x="14434312" y="582360"/>
            <a:ext cx="3415290" cy="891091"/>
          </a:xfrm>
          <a:custGeom>
            <a:rect b="b" l="l" r="r" t="t"/>
            <a:pathLst>
              <a:path extrusionOk="0" h="891091" w="3415290">
                <a:moveTo>
                  <a:pt x="0" y="0"/>
                </a:moveTo>
                <a:lnTo>
                  <a:pt x="3415289" y="0"/>
                </a:lnTo>
                <a:lnTo>
                  <a:pt x="3415289" y="891090"/>
                </a:lnTo>
                <a:lnTo>
                  <a:pt x="0" y="891090"/>
                </a:lnTo>
                <a:lnTo>
                  <a:pt x="0" y="0"/>
                </a:lnTo>
                <a:close/>
              </a:path>
            </a:pathLst>
          </a:custGeom>
          <a:blipFill rotWithShape="1">
            <a:blip r:embed="rId5">
              <a:alphaModFix/>
            </a:blip>
            <a:stretch>
              <a:fillRect b="-141742" l="0" r="0" t="-141532"/>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7" name="Google Shape;87;p1"/>
          <p:cNvSpPr/>
          <p:nvPr/>
        </p:nvSpPr>
        <p:spPr>
          <a:xfrm>
            <a:off x="0" y="8208841"/>
            <a:ext cx="18288000" cy="2078159"/>
          </a:xfrm>
          <a:custGeom>
            <a:rect b="b" l="l" r="r" t="t"/>
            <a:pathLst>
              <a:path extrusionOk="0" h="2078159" w="18288000">
                <a:moveTo>
                  <a:pt x="0" y="0"/>
                </a:moveTo>
                <a:lnTo>
                  <a:pt x="18288000" y="0"/>
                </a:lnTo>
                <a:lnTo>
                  <a:pt x="18288000" y="2078159"/>
                </a:lnTo>
                <a:lnTo>
                  <a:pt x="0" y="2078159"/>
                </a:lnTo>
                <a:lnTo>
                  <a:pt x="0" y="0"/>
                </a:lnTo>
                <a:close/>
              </a:path>
            </a:pathLst>
          </a:custGeom>
          <a:blipFill rotWithShape="1">
            <a:blip r:embed="rId6">
              <a:alphaModFix/>
            </a:blip>
            <a:stretch>
              <a:fillRect b="0" l="0" r="0" t="-39500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8" name="Google Shape;88;p1"/>
          <p:cNvSpPr txBox="1"/>
          <p:nvPr/>
        </p:nvSpPr>
        <p:spPr>
          <a:xfrm>
            <a:off x="802134" y="2228243"/>
            <a:ext cx="9498613" cy="1788796"/>
          </a:xfrm>
          <a:prstGeom prst="rect">
            <a:avLst/>
          </a:prstGeom>
          <a:noFill/>
          <a:ln>
            <a:noFill/>
          </a:ln>
        </p:spPr>
        <p:txBody>
          <a:bodyPr anchorCtr="0" anchor="t" bIns="0" lIns="0" spcFirstLastPara="1" rIns="0" wrap="square" tIns="0">
            <a:spAutoFit/>
          </a:bodyPr>
          <a:lstStyle/>
          <a:p>
            <a:pPr indent="0" lvl="0" marL="0" marR="0" rtl="0" algn="l">
              <a:lnSpc>
                <a:spcPct val="130005"/>
              </a:lnSpc>
              <a:spcBef>
                <a:spcPts val="0"/>
              </a:spcBef>
              <a:spcAft>
                <a:spcPts val="0"/>
              </a:spcAft>
              <a:buNone/>
            </a:pPr>
            <a:r>
              <a:rPr b="1" lang="en-US" sz="5399" u="none" strike="noStrike">
                <a:solidFill>
                  <a:srgbClr val="03376B"/>
                </a:solidFill>
                <a:latin typeface="Arimo"/>
                <a:ea typeface="Arimo"/>
                <a:cs typeface="Arimo"/>
                <a:sym typeface="Arimo"/>
              </a:rPr>
              <a:t>Ηχητικά βιβλία για ισότιμη</a:t>
            </a:r>
            <a:endParaRPr/>
          </a:p>
          <a:p>
            <a:pPr indent="0" lvl="0" marL="0" marR="0" rtl="0" algn="l">
              <a:lnSpc>
                <a:spcPct val="130005"/>
              </a:lnSpc>
              <a:spcBef>
                <a:spcPts val="0"/>
              </a:spcBef>
              <a:spcAft>
                <a:spcPts val="0"/>
              </a:spcAft>
              <a:buNone/>
            </a:pPr>
            <a:r>
              <a:rPr b="1" lang="en-US" sz="5399" u="none" strike="noStrike">
                <a:solidFill>
                  <a:srgbClr val="03376B"/>
                </a:solidFill>
                <a:latin typeface="Arimo"/>
                <a:ea typeface="Arimo"/>
                <a:cs typeface="Arimo"/>
                <a:sym typeface="Arimo"/>
              </a:rPr>
              <a:t>πρόσβαση στη γνώση</a:t>
            </a:r>
            <a:endParaRPr/>
          </a:p>
        </p:txBody>
      </p:sp>
      <p:sp>
        <p:nvSpPr>
          <p:cNvPr id="89" name="Google Shape;89;p1"/>
          <p:cNvSpPr txBox="1"/>
          <p:nvPr/>
        </p:nvSpPr>
        <p:spPr>
          <a:xfrm>
            <a:off x="802125" y="4889350"/>
            <a:ext cx="13372800" cy="1497600"/>
          </a:xfrm>
          <a:prstGeom prst="rect">
            <a:avLst/>
          </a:prstGeom>
          <a:noFill/>
          <a:ln>
            <a:noFill/>
          </a:ln>
        </p:spPr>
        <p:txBody>
          <a:bodyPr anchorCtr="0" anchor="t" bIns="0" lIns="0" spcFirstLastPara="1" rIns="0" wrap="square" tIns="0">
            <a:spAutoFit/>
          </a:bodyPr>
          <a:lstStyle/>
          <a:p>
            <a:pPr indent="0" lvl="0" marL="0" marR="0" rtl="0" algn="l">
              <a:lnSpc>
                <a:spcPct val="120032"/>
              </a:lnSpc>
              <a:spcBef>
                <a:spcPts val="0"/>
              </a:spcBef>
              <a:spcAft>
                <a:spcPts val="0"/>
              </a:spcAft>
              <a:buNone/>
            </a:pPr>
            <a:r>
              <a:rPr lang="en-US" sz="3040">
                <a:solidFill>
                  <a:srgbClr val="555555"/>
                </a:solidFill>
                <a:latin typeface="Didact Gothic"/>
                <a:ea typeface="Didact Gothic"/>
                <a:cs typeface="Didact Gothic"/>
                <a:sym typeface="Didact Gothic"/>
              </a:rPr>
              <a:t>Κορίνα Δευτεραίου, Κατερίνα Ζούρου, </a:t>
            </a:r>
            <a:r>
              <a:rPr lang="en-US" sz="3040" u="none" strike="noStrike">
                <a:solidFill>
                  <a:srgbClr val="555555"/>
                </a:solidFill>
                <a:latin typeface="Didact Gothic"/>
                <a:ea typeface="Didact Gothic"/>
                <a:cs typeface="Didact Gothic"/>
                <a:sym typeface="Didact Gothic"/>
              </a:rPr>
              <a:t>Web2Learn </a:t>
            </a:r>
            <a:endParaRPr sz="3040" u="none" strike="noStrike">
              <a:solidFill>
                <a:srgbClr val="555555"/>
              </a:solidFill>
              <a:latin typeface="Didact Gothic"/>
              <a:ea typeface="Didact Gothic"/>
              <a:cs typeface="Didact Gothic"/>
              <a:sym typeface="Didact Gothic"/>
            </a:endParaRPr>
          </a:p>
          <a:p>
            <a:pPr indent="0" lvl="0" marL="0" marR="0" rtl="0" algn="l">
              <a:lnSpc>
                <a:spcPct val="100000"/>
              </a:lnSpc>
              <a:spcBef>
                <a:spcPts val="0"/>
              </a:spcBef>
              <a:spcAft>
                <a:spcPts val="0"/>
              </a:spcAft>
              <a:buNone/>
            </a:pPr>
            <a:r>
              <a:t/>
            </a:r>
            <a:endParaRPr sz="3040">
              <a:solidFill>
                <a:srgbClr val="555555"/>
              </a:solidFill>
              <a:latin typeface="Didact Gothic"/>
              <a:ea typeface="Didact Gothic"/>
              <a:cs typeface="Didact Gothic"/>
              <a:sym typeface="Didact Gothic"/>
            </a:endParaRPr>
          </a:p>
          <a:p>
            <a:pPr indent="0" lvl="0" marL="0" marR="0" rtl="0" algn="l">
              <a:lnSpc>
                <a:spcPct val="120032"/>
              </a:lnSpc>
              <a:spcBef>
                <a:spcPts val="0"/>
              </a:spcBef>
              <a:spcAft>
                <a:spcPts val="0"/>
              </a:spcAft>
              <a:buNone/>
            </a:pPr>
            <a:r>
              <a:rPr lang="en-US" sz="3040">
                <a:solidFill>
                  <a:srgbClr val="555555"/>
                </a:solidFill>
                <a:latin typeface="Didact Gothic"/>
                <a:ea typeface="Didact Gothic"/>
                <a:cs typeface="Didact Gothic"/>
                <a:sym typeface="Didact Gothic"/>
              </a:rPr>
              <a:t>Με την συνδρομή των Στεφανία Οικονόμου και Παναγιώτα Φαμπρικάνου</a:t>
            </a:r>
            <a:endParaRPr sz="3040">
              <a:solidFill>
                <a:srgbClr val="555555"/>
              </a:solidFill>
              <a:latin typeface="Didact Gothic"/>
              <a:ea typeface="Didact Gothic"/>
              <a:cs typeface="Didact Gothic"/>
              <a:sym typeface="Didact Gothic"/>
            </a:endParaRPr>
          </a:p>
        </p:txBody>
      </p:sp>
      <p:sp>
        <p:nvSpPr>
          <p:cNvPr id="90" name="Google Shape;90;p1"/>
          <p:cNvSpPr txBox="1"/>
          <p:nvPr/>
        </p:nvSpPr>
        <p:spPr>
          <a:xfrm>
            <a:off x="4820973" y="7042345"/>
            <a:ext cx="13028629" cy="861060"/>
          </a:xfrm>
          <a:prstGeom prst="rect">
            <a:avLst/>
          </a:prstGeom>
          <a:noFill/>
          <a:ln>
            <a:noFill/>
          </a:ln>
        </p:spPr>
        <p:txBody>
          <a:bodyPr anchorCtr="0" anchor="t" bIns="0" lIns="0" spcFirstLastPara="1" rIns="0" wrap="square" tIns="0">
            <a:spAutoFit/>
          </a:bodyPr>
          <a:lstStyle/>
          <a:p>
            <a:pPr indent="0" lvl="0" marL="0" marR="0" rtl="0" algn="l">
              <a:lnSpc>
                <a:spcPct val="130011"/>
              </a:lnSpc>
              <a:spcBef>
                <a:spcPts val="0"/>
              </a:spcBef>
              <a:spcAft>
                <a:spcPts val="0"/>
              </a:spcAft>
              <a:buNone/>
            </a:pPr>
            <a:r>
              <a:rPr lang="en-US" sz="2699">
                <a:solidFill>
                  <a:srgbClr val="1A1A1A"/>
                </a:solidFill>
                <a:latin typeface="Didact Gothic"/>
                <a:ea typeface="Didact Gothic"/>
                <a:cs typeface="Didact Gothic"/>
                <a:sym typeface="Didact Gothic"/>
              </a:rPr>
              <a:t>CAELUM: Ανο</a:t>
            </a:r>
            <a:r>
              <a:rPr lang="en-US" sz="2699" u="none" strike="noStrike">
                <a:solidFill>
                  <a:srgbClr val="1A1A1A"/>
                </a:solidFill>
                <a:latin typeface="Didact Gothic"/>
                <a:ea typeface="Didact Gothic"/>
                <a:cs typeface="Didact Gothic"/>
                <a:sym typeface="Didact Gothic"/>
              </a:rPr>
              <a:t>ικτή επιστήμη για την υποστήριξη ευάλωτων κοινοτήτων: ενδυναμώνοντας τις πανεπιστημιακές βιβλιοθήκες στη διαχείριση κρίσεων</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A1A1A"/>
        </a:solidFill>
      </p:bgPr>
    </p:bg>
    <p:spTree>
      <p:nvGrpSpPr>
        <p:cNvPr id="164" name="Shape 164"/>
        <p:cNvGrpSpPr/>
        <p:nvPr/>
      </p:nvGrpSpPr>
      <p:grpSpPr>
        <a:xfrm>
          <a:off x="0" y="0"/>
          <a:ext cx="0" cy="0"/>
          <a:chOff x="0" y="0"/>
          <a:chExt cx="0" cy="0"/>
        </a:xfrm>
      </p:grpSpPr>
      <p:sp>
        <p:nvSpPr>
          <p:cNvPr id="165" name="Google Shape;165;p10"/>
          <p:cNvSpPr/>
          <p:nvPr/>
        </p:nvSpPr>
        <p:spPr>
          <a:xfrm>
            <a:off x="0" y="-2734"/>
            <a:ext cx="18288000" cy="10292469"/>
          </a:xfrm>
          <a:custGeom>
            <a:rect b="b" l="l" r="r" t="t"/>
            <a:pathLst>
              <a:path extrusionOk="0" h="10292469" w="18288000">
                <a:moveTo>
                  <a:pt x="0" y="0"/>
                </a:moveTo>
                <a:lnTo>
                  <a:pt x="18288000" y="0"/>
                </a:lnTo>
                <a:lnTo>
                  <a:pt x="18288000" y="10292468"/>
                </a:lnTo>
                <a:lnTo>
                  <a:pt x="0" y="1029246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66" name="Google Shape;166;p10"/>
          <p:cNvPicPr preferRelativeResize="0"/>
          <p:nvPr/>
        </p:nvPicPr>
        <p:blipFill>
          <a:blip r:embed="rId4">
            <a:alphaModFix/>
          </a:blip>
          <a:stretch>
            <a:fillRect/>
          </a:stretch>
        </p:blipFill>
        <p:spPr>
          <a:xfrm>
            <a:off x="0" y="0"/>
            <a:ext cx="18288000" cy="10287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65"/>
                                        </p:tgtEl>
                                        <p:attrNameLst>
                                          <p:attrName>style.visibility</p:attrName>
                                        </p:attrNameLst>
                                      </p:cBhvr>
                                      <p:to>
                                        <p:strVal val="visible"/>
                                      </p:to>
                                    </p:set>
                                    <p:animEffect filter="fade" transition="in">
                                      <p:cBhvr>
                                        <p:cTn dur="500"/>
                                        <p:tgtEl>
                                          <p:spTgt spid="16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A1A1A"/>
        </a:solidFill>
      </p:bgPr>
    </p:bg>
    <p:spTree>
      <p:nvGrpSpPr>
        <p:cNvPr id="170" name="Shape 170"/>
        <p:cNvGrpSpPr/>
        <p:nvPr/>
      </p:nvGrpSpPr>
      <p:grpSpPr>
        <a:xfrm>
          <a:off x="0" y="0"/>
          <a:ext cx="0" cy="0"/>
          <a:chOff x="0" y="0"/>
          <a:chExt cx="0" cy="0"/>
        </a:xfrm>
      </p:grpSpPr>
      <p:pic>
        <p:nvPicPr>
          <p:cNvPr id="171" name="Google Shape;171;p11" title="CAELUM Manga-Inspired Motion Deck (1).png"/>
          <p:cNvPicPr preferRelativeResize="0"/>
          <p:nvPr/>
        </p:nvPicPr>
        <p:blipFill>
          <a:blip r:embed="rId3">
            <a:alphaModFix/>
          </a:blip>
          <a:stretch>
            <a:fillRect/>
          </a:stretch>
        </p:blipFill>
        <p:spPr>
          <a:xfrm>
            <a:off x="0" y="-217175"/>
            <a:ext cx="18631752" cy="10397624"/>
          </a:xfrm>
          <a:prstGeom prst="rect">
            <a:avLst/>
          </a:prstGeom>
          <a:noFill/>
          <a:ln>
            <a:noFill/>
          </a:ln>
        </p:spPr>
      </p:pic>
      <p:sp>
        <p:nvSpPr>
          <p:cNvPr id="172" name="Google Shape;172;p11"/>
          <p:cNvSpPr txBox="1"/>
          <p:nvPr/>
        </p:nvSpPr>
        <p:spPr>
          <a:xfrm>
            <a:off x="8612225" y="1204650"/>
            <a:ext cx="8506800" cy="2941200"/>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b="1" lang="en-US" sz="4500">
                <a:solidFill>
                  <a:srgbClr val="03376B"/>
                </a:solidFill>
                <a:latin typeface="Arimo"/>
                <a:ea typeface="Arimo"/>
                <a:cs typeface="Arimo"/>
                <a:sym typeface="Arimo"/>
              </a:rPr>
              <a:t>Νέες δράσεις από:</a:t>
            </a:r>
            <a:endParaRPr b="1" sz="4500">
              <a:solidFill>
                <a:srgbClr val="03376B"/>
              </a:solidFill>
              <a:latin typeface="Arimo"/>
              <a:ea typeface="Arimo"/>
              <a:cs typeface="Arimo"/>
              <a:sym typeface="Arimo"/>
            </a:endParaRPr>
          </a:p>
          <a:p>
            <a:pPr indent="0" lvl="0" marL="0" marR="0" rtl="0" algn="l">
              <a:lnSpc>
                <a:spcPct val="50000"/>
              </a:lnSpc>
              <a:spcBef>
                <a:spcPts val="0"/>
              </a:spcBef>
              <a:spcAft>
                <a:spcPts val="0"/>
              </a:spcAft>
              <a:buNone/>
            </a:pPr>
            <a:r>
              <a:t/>
            </a:r>
            <a:endParaRPr b="1" sz="4500">
              <a:solidFill>
                <a:srgbClr val="03376B"/>
              </a:solidFill>
              <a:latin typeface="Arimo"/>
              <a:ea typeface="Arimo"/>
              <a:cs typeface="Arimo"/>
              <a:sym typeface="Arimo"/>
            </a:endParaRPr>
          </a:p>
          <a:p>
            <a:pPr indent="0" lvl="0" marL="0" marR="0" rtl="0" algn="l">
              <a:lnSpc>
                <a:spcPct val="140007"/>
              </a:lnSpc>
              <a:spcBef>
                <a:spcPts val="0"/>
              </a:spcBef>
              <a:spcAft>
                <a:spcPts val="0"/>
              </a:spcAft>
              <a:buNone/>
            </a:pPr>
            <a:r>
              <a:rPr b="1" lang="en-US" sz="4399">
                <a:solidFill>
                  <a:srgbClr val="03376B"/>
                </a:solidFill>
                <a:latin typeface="Arimo"/>
                <a:ea typeface="Arimo"/>
                <a:cs typeface="Arimo"/>
                <a:sym typeface="Arimo"/>
              </a:rPr>
              <a:t>4 ακαδημαϊκές βιβλιοθήκες</a:t>
            </a:r>
            <a:endParaRPr b="1" sz="4399">
              <a:solidFill>
                <a:srgbClr val="03376B"/>
              </a:solidFill>
              <a:latin typeface="Arimo"/>
              <a:ea typeface="Arimo"/>
              <a:cs typeface="Arimo"/>
              <a:sym typeface="Arimo"/>
            </a:endParaRPr>
          </a:p>
          <a:p>
            <a:pPr indent="0" lvl="0" marL="0" marR="0" rtl="0" algn="l">
              <a:lnSpc>
                <a:spcPct val="140007"/>
              </a:lnSpc>
              <a:spcBef>
                <a:spcPts val="0"/>
              </a:spcBef>
              <a:spcAft>
                <a:spcPts val="0"/>
              </a:spcAft>
              <a:buNone/>
            </a:pPr>
            <a:r>
              <a:rPr b="1" lang="en-US" sz="4399">
                <a:solidFill>
                  <a:srgbClr val="03376B"/>
                </a:solidFill>
                <a:latin typeface="Arimo"/>
                <a:ea typeface="Arimo"/>
                <a:cs typeface="Arimo"/>
                <a:sym typeface="Arimo"/>
              </a:rPr>
              <a:t>1 δημοτική βιβλιοθήκη</a:t>
            </a:r>
            <a:endParaRPr b="1" sz="4399">
              <a:solidFill>
                <a:srgbClr val="03376B"/>
              </a:solidFill>
              <a:latin typeface="Arimo"/>
              <a:ea typeface="Arimo"/>
              <a:cs typeface="Arimo"/>
              <a:sym typeface="Arimo"/>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A1A1A"/>
        </a:solidFill>
      </p:bgPr>
    </p:bg>
    <p:spTree>
      <p:nvGrpSpPr>
        <p:cNvPr id="176" name="Shape 176"/>
        <p:cNvGrpSpPr/>
        <p:nvPr/>
      </p:nvGrpSpPr>
      <p:grpSpPr>
        <a:xfrm>
          <a:off x="0" y="0"/>
          <a:ext cx="0" cy="0"/>
          <a:chOff x="0" y="0"/>
          <a:chExt cx="0" cy="0"/>
        </a:xfrm>
      </p:grpSpPr>
      <p:sp>
        <p:nvSpPr>
          <p:cNvPr id="177" name="Google Shape;177;g3e74447d0ee_0_41"/>
          <p:cNvSpPr/>
          <p:nvPr/>
        </p:nvSpPr>
        <p:spPr>
          <a:xfrm>
            <a:off x="-267000" y="946250"/>
            <a:ext cx="20802233" cy="4854496"/>
          </a:xfrm>
          <a:custGeom>
            <a:rect b="b" l="l" r="r" t="t"/>
            <a:pathLst>
              <a:path extrusionOk="0" h="4383292" w="18740750">
                <a:moveTo>
                  <a:pt x="0" y="0"/>
                </a:moveTo>
                <a:lnTo>
                  <a:pt x="18740749" y="0"/>
                </a:lnTo>
                <a:lnTo>
                  <a:pt x="18740749" y="4383292"/>
                </a:lnTo>
                <a:lnTo>
                  <a:pt x="0" y="4383292"/>
                </a:lnTo>
                <a:lnTo>
                  <a:pt x="0" y="0"/>
                </a:lnTo>
                <a:close/>
              </a:path>
            </a:pathLst>
          </a:custGeom>
          <a:blipFill rotWithShape="1">
            <a:blip r:embed="rId3">
              <a:alphaModFix/>
            </a:blip>
            <a:stretch>
              <a:fillRect b="-97251" l="0" r="0" t="-1652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8" name="Google Shape;178;g3e74447d0ee_0_41"/>
          <p:cNvSpPr txBox="1"/>
          <p:nvPr/>
        </p:nvSpPr>
        <p:spPr>
          <a:xfrm>
            <a:off x="13106401" y="207643"/>
            <a:ext cx="4751700" cy="738600"/>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None/>
            </a:pPr>
            <a:r>
              <a:rPr lang="en-US" sz="4799">
                <a:solidFill>
                  <a:srgbClr val="E6C619"/>
                </a:solidFill>
                <a:latin typeface="Didact Gothic"/>
                <a:ea typeface="Didact Gothic"/>
                <a:cs typeface="Didact Gothic"/>
                <a:sym typeface="Didact Gothic"/>
              </a:rPr>
              <a:t>Φάσεις δράσης</a:t>
            </a:r>
            <a:endParaRPr sz="4799">
              <a:solidFill>
                <a:srgbClr val="E6C619"/>
              </a:solidFill>
              <a:latin typeface="Didact Gothic"/>
              <a:ea typeface="Didact Gothic"/>
              <a:cs typeface="Didact Gothic"/>
              <a:sym typeface="Didact Gothic"/>
            </a:endParaRPr>
          </a:p>
        </p:txBody>
      </p:sp>
      <p:sp>
        <p:nvSpPr>
          <p:cNvPr id="179" name="Google Shape;179;g3e74447d0ee_0_41"/>
          <p:cNvSpPr/>
          <p:nvPr/>
        </p:nvSpPr>
        <p:spPr>
          <a:xfrm>
            <a:off x="-84751" y="5828100"/>
            <a:ext cx="8689078" cy="3896920"/>
          </a:xfrm>
          <a:custGeom>
            <a:rect b="b" l="l" r="r" t="t"/>
            <a:pathLst>
              <a:path extrusionOk="0" h="3896920" w="8689078">
                <a:moveTo>
                  <a:pt x="0" y="0"/>
                </a:moveTo>
                <a:lnTo>
                  <a:pt x="8689078" y="0"/>
                </a:lnTo>
                <a:lnTo>
                  <a:pt x="8689078" y="3896920"/>
                </a:lnTo>
                <a:lnTo>
                  <a:pt x="0" y="3896920"/>
                </a:lnTo>
                <a:lnTo>
                  <a:pt x="0" y="0"/>
                </a:lnTo>
                <a:close/>
              </a:path>
            </a:pathLst>
          </a:custGeom>
          <a:blipFill rotWithShape="1">
            <a:blip r:embed="rId3">
              <a:alphaModFix/>
            </a:blip>
            <a:stretch>
              <a:fillRect b="-8709" l="-1631" r="-114049" t="-13173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0" name="Google Shape;180;g3e74447d0ee_0_41"/>
          <p:cNvSpPr/>
          <p:nvPr/>
        </p:nvSpPr>
        <p:spPr>
          <a:xfrm>
            <a:off x="8239373" y="5810996"/>
            <a:ext cx="10275002" cy="3897012"/>
          </a:xfrm>
          <a:custGeom>
            <a:rect b="b" l="l" r="r" t="t"/>
            <a:pathLst>
              <a:path extrusionOk="0" h="3897012" w="10275002">
                <a:moveTo>
                  <a:pt x="0" y="0"/>
                </a:moveTo>
                <a:lnTo>
                  <a:pt x="10275002" y="0"/>
                </a:lnTo>
                <a:lnTo>
                  <a:pt x="10275002" y="3897012"/>
                </a:lnTo>
                <a:lnTo>
                  <a:pt x="0" y="3897012"/>
                </a:lnTo>
                <a:lnTo>
                  <a:pt x="0" y="0"/>
                </a:lnTo>
                <a:close/>
              </a:path>
            </a:pathLst>
          </a:custGeom>
          <a:blipFill rotWithShape="1">
            <a:blip r:embed="rId3">
              <a:alphaModFix/>
            </a:blip>
            <a:stretch>
              <a:fillRect b="-9149" l="-82389" r="0" t="-13129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77"/>
                                        </p:tgtEl>
                                        <p:attrNameLst>
                                          <p:attrName>style.visibility</p:attrName>
                                        </p:attrNameLst>
                                      </p:cBhvr>
                                      <p:to>
                                        <p:strVal val="visible"/>
                                      </p:to>
                                    </p:set>
                                    <p:animEffect filter="fade" transition="in">
                                      <p:cBhvr>
                                        <p:cTn dur="1000"/>
                                        <p:tgtEl>
                                          <p:spTgt spid="177"/>
                                        </p:tgtEl>
                                      </p:cBhvr>
                                    </p:animEffect>
                                  </p:childTnLst>
                                </p:cTn>
                              </p:par>
                              <p:par>
                                <p:cTn fill="hold" nodeType="withEffect" presetClass="entr" presetID="10" presetSubtype="0">
                                  <p:stCondLst>
                                    <p:cond delay="1000"/>
                                  </p:stCondLst>
                                  <p:childTnLst>
                                    <p:set>
                                      <p:cBhvr>
                                        <p:cTn dur="1" fill="hold">
                                          <p:stCondLst>
                                            <p:cond delay="0"/>
                                          </p:stCondLst>
                                        </p:cTn>
                                        <p:tgtEl>
                                          <p:spTgt spid="179"/>
                                        </p:tgtEl>
                                        <p:attrNameLst>
                                          <p:attrName>style.visibility</p:attrName>
                                        </p:attrNameLst>
                                      </p:cBhvr>
                                      <p:to>
                                        <p:strVal val="visible"/>
                                      </p:to>
                                    </p:set>
                                    <p:animEffect filter="fade" transition="in">
                                      <p:cBhvr>
                                        <p:cTn dur="1000"/>
                                        <p:tgtEl>
                                          <p:spTgt spid="179"/>
                                        </p:tgtEl>
                                      </p:cBhvr>
                                    </p:animEffect>
                                  </p:childTnLst>
                                </p:cTn>
                              </p:par>
                              <p:par>
                                <p:cTn fill="hold" nodeType="withEffect" presetClass="entr" presetID="10" presetSubtype="0">
                                  <p:stCondLst>
                                    <p:cond delay="1000"/>
                                  </p:stCondLst>
                                  <p:childTnLst>
                                    <p:set>
                                      <p:cBhvr>
                                        <p:cTn dur="1" fill="hold">
                                          <p:stCondLst>
                                            <p:cond delay="0"/>
                                          </p:stCondLst>
                                        </p:cTn>
                                        <p:tgtEl>
                                          <p:spTgt spid="180"/>
                                        </p:tgtEl>
                                        <p:attrNameLst>
                                          <p:attrName>style.visibility</p:attrName>
                                        </p:attrNameLst>
                                      </p:cBhvr>
                                      <p:to>
                                        <p:strVal val="visible"/>
                                      </p:to>
                                    </p:set>
                                    <p:animEffect filter="fade" transition="in">
                                      <p:cBhvr>
                                        <p:cTn dur="1000"/>
                                        <p:tgtEl>
                                          <p:spTgt spid="1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13"/>
          <p:cNvSpPr/>
          <p:nvPr/>
        </p:nvSpPr>
        <p:spPr>
          <a:xfrm>
            <a:off x="0" y="-149873"/>
            <a:ext cx="18288000" cy="9875520"/>
          </a:xfrm>
          <a:custGeom>
            <a:rect b="b" l="l" r="r" t="t"/>
            <a:pathLst>
              <a:path extrusionOk="0" h="9875520" w="18288000">
                <a:moveTo>
                  <a:pt x="0" y="0"/>
                </a:moveTo>
                <a:lnTo>
                  <a:pt x="18288000" y="0"/>
                </a:lnTo>
                <a:lnTo>
                  <a:pt x="18288000" y="9875520"/>
                </a:lnTo>
                <a:lnTo>
                  <a:pt x="0" y="987552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6" name="Google Shape;186;p13"/>
          <p:cNvSpPr txBox="1"/>
          <p:nvPr/>
        </p:nvSpPr>
        <p:spPr>
          <a:xfrm>
            <a:off x="1661600" y="9725650"/>
            <a:ext cx="47640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2000" u="sng">
                <a:solidFill>
                  <a:schemeClr val="hlink"/>
                </a:solidFill>
                <a:latin typeface="Didact Gothic"/>
                <a:ea typeface="Didact Gothic"/>
                <a:cs typeface="Didact Gothic"/>
                <a:sym typeface="Didact Gothic"/>
                <a:hlinkClick r:id="rId4"/>
              </a:rPr>
              <a:t>https://web2learn.eu/el/caelum/</a:t>
            </a:r>
            <a:r>
              <a:rPr lang="en-US" sz="2000">
                <a:latin typeface="Didact Gothic"/>
                <a:ea typeface="Didact Gothic"/>
                <a:cs typeface="Didact Gothic"/>
                <a:sym typeface="Didact Gothic"/>
              </a:rPr>
              <a:t>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14"/>
          <p:cNvSpPr/>
          <p:nvPr/>
        </p:nvSpPr>
        <p:spPr>
          <a:xfrm>
            <a:off x="0" y="-948690"/>
            <a:ext cx="18288000" cy="12184380"/>
          </a:xfrm>
          <a:custGeom>
            <a:rect b="b" l="l" r="r" t="t"/>
            <a:pathLst>
              <a:path extrusionOk="0" h="12184380" w="18288000">
                <a:moveTo>
                  <a:pt x="0" y="0"/>
                </a:moveTo>
                <a:lnTo>
                  <a:pt x="18288000" y="0"/>
                </a:lnTo>
                <a:lnTo>
                  <a:pt x="18288000" y="12184380"/>
                </a:lnTo>
                <a:lnTo>
                  <a:pt x="0" y="1218438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2" name="Google Shape;192;p14"/>
          <p:cNvSpPr/>
          <p:nvPr/>
        </p:nvSpPr>
        <p:spPr>
          <a:xfrm>
            <a:off x="3235743" y="5469087"/>
            <a:ext cx="2891607" cy="754455"/>
          </a:xfrm>
          <a:custGeom>
            <a:rect b="b" l="l" r="r" t="t"/>
            <a:pathLst>
              <a:path extrusionOk="0" h="754455" w="2891607">
                <a:moveTo>
                  <a:pt x="0" y="0"/>
                </a:moveTo>
                <a:lnTo>
                  <a:pt x="2891607" y="0"/>
                </a:lnTo>
                <a:lnTo>
                  <a:pt x="2891607" y="754456"/>
                </a:lnTo>
                <a:lnTo>
                  <a:pt x="0" y="754456"/>
                </a:lnTo>
                <a:lnTo>
                  <a:pt x="0" y="0"/>
                </a:lnTo>
                <a:close/>
              </a:path>
            </a:pathLst>
          </a:custGeom>
          <a:blipFill rotWithShape="1">
            <a:blip r:embed="rId4">
              <a:alphaModFix/>
            </a:blip>
            <a:stretch>
              <a:fillRect b="-141742" l="0" r="0" t="-141532"/>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91"/>
                                        </p:tgtEl>
                                        <p:attrNameLst>
                                          <p:attrName>style.visibility</p:attrName>
                                        </p:attrNameLst>
                                      </p:cBhvr>
                                      <p:to>
                                        <p:strVal val="visible"/>
                                      </p:to>
                                    </p:set>
                                    <p:animEffect filter="fade" transition="in">
                                      <p:cBhvr>
                                        <p:cTn dur="500"/>
                                        <p:tgtEl>
                                          <p:spTgt spid="191"/>
                                        </p:tgtEl>
                                      </p:cBhvr>
                                    </p:animEffect>
                                  </p:childTnLst>
                                </p:cTn>
                              </p:par>
                              <p:par>
                                <p:cTn fill="hold" nodeType="withEffect" presetClass="entr" presetID="10" presetSubtype="0">
                                  <p:stCondLst>
                                    <p:cond delay="0"/>
                                  </p:stCondLst>
                                  <p:childTnLst>
                                    <p:set>
                                      <p:cBhvr>
                                        <p:cTn dur="1" fill="hold">
                                          <p:stCondLst>
                                            <p:cond delay="0"/>
                                          </p:stCondLst>
                                        </p:cTn>
                                        <p:tgtEl>
                                          <p:spTgt spid="192"/>
                                        </p:tgtEl>
                                        <p:attrNameLst>
                                          <p:attrName>style.visibility</p:attrName>
                                        </p:attrNameLst>
                                      </p:cBhvr>
                                      <p:to>
                                        <p:strVal val="visible"/>
                                      </p:to>
                                    </p:set>
                                    <p:animEffect filter="fade" transition="in">
                                      <p:cBhvr>
                                        <p:cTn dur="500"/>
                                        <p:tgtEl>
                                          <p:spTgt spid="1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BFC"/>
        </a:solidFill>
      </p:bgPr>
    </p:bg>
    <p:spTree>
      <p:nvGrpSpPr>
        <p:cNvPr id="196" name="Shape 196"/>
        <p:cNvGrpSpPr/>
        <p:nvPr/>
      </p:nvGrpSpPr>
      <p:grpSpPr>
        <a:xfrm>
          <a:off x="0" y="0"/>
          <a:ext cx="0" cy="0"/>
          <a:chOff x="0" y="0"/>
          <a:chExt cx="0" cy="0"/>
        </a:xfrm>
      </p:grpSpPr>
      <p:sp>
        <p:nvSpPr>
          <p:cNvPr id="197" name="Google Shape;197;p16"/>
          <p:cNvSpPr/>
          <p:nvPr/>
        </p:nvSpPr>
        <p:spPr>
          <a:xfrm>
            <a:off x="1822292" y="0"/>
            <a:ext cx="14643416" cy="10287000"/>
          </a:xfrm>
          <a:custGeom>
            <a:rect b="b" l="l" r="r" t="t"/>
            <a:pathLst>
              <a:path extrusionOk="0" h="10287000" w="14643416">
                <a:moveTo>
                  <a:pt x="0" y="0"/>
                </a:moveTo>
                <a:lnTo>
                  <a:pt x="14643416" y="0"/>
                </a:lnTo>
                <a:lnTo>
                  <a:pt x="14643416" y="10287000"/>
                </a:lnTo>
                <a:lnTo>
                  <a:pt x="0" y="102870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BFC"/>
        </a:solidFill>
      </p:bgPr>
    </p:bg>
    <p:spTree>
      <p:nvGrpSpPr>
        <p:cNvPr id="201" name="Shape 201"/>
        <p:cNvGrpSpPr/>
        <p:nvPr/>
      </p:nvGrpSpPr>
      <p:grpSpPr>
        <a:xfrm>
          <a:off x="0" y="0"/>
          <a:ext cx="0" cy="0"/>
          <a:chOff x="0" y="0"/>
          <a:chExt cx="0" cy="0"/>
        </a:xfrm>
      </p:grpSpPr>
      <p:sp>
        <p:nvSpPr>
          <p:cNvPr id="202" name="Google Shape;202;p18"/>
          <p:cNvSpPr/>
          <p:nvPr/>
        </p:nvSpPr>
        <p:spPr>
          <a:xfrm>
            <a:off x="1886857" y="0"/>
            <a:ext cx="14514286" cy="10287000"/>
          </a:xfrm>
          <a:custGeom>
            <a:rect b="b" l="l" r="r" t="t"/>
            <a:pathLst>
              <a:path extrusionOk="0" h="10287000" w="14514286">
                <a:moveTo>
                  <a:pt x="0" y="0"/>
                </a:moveTo>
                <a:lnTo>
                  <a:pt x="14514286" y="0"/>
                </a:lnTo>
                <a:lnTo>
                  <a:pt x="14514286" y="10287000"/>
                </a:lnTo>
                <a:lnTo>
                  <a:pt x="0" y="102870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BFC"/>
        </a:solidFill>
      </p:bgPr>
    </p:bg>
    <p:spTree>
      <p:nvGrpSpPr>
        <p:cNvPr id="206" name="Shape 206"/>
        <p:cNvGrpSpPr/>
        <p:nvPr/>
      </p:nvGrpSpPr>
      <p:grpSpPr>
        <a:xfrm>
          <a:off x="0" y="0"/>
          <a:ext cx="0" cy="0"/>
          <a:chOff x="0" y="0"/>
          <a:chExt cx="0" cy="0"/>
        </a:xfrm>
      </p:grpSpPr>
      <p:sp>
        <p:nvSpPr>
          <p:cNvPr id="207" name="Google Shape;207;p15"/>
          <p:cNvSpPr/>
          <p:nvPr/>
        </p:nvSpPr>
        <p:spPr>
          <a:xfrm>
            <a:off x="2257999" y="0"/>
            <a:ext cx="14565664" cy="10287000"/>
          </a:xfrm>
          <a:custGeom>
            <a:rect b="b" l="l" r="r" t="t"/>
            <a:pathLst>
              <a:path extrusionOk="0" h="10287000" w="14565664">
                <a:moveTo>
                  <a:pt x="0" y="0"/>
                </a:moveTo>
                <a:lnTo>
                  <a:pt x="14565664" y="0"/>
                </a:lnTo>
                <a:lnTo>
                  <a:pt x="14565664" y="10287000"/>
                </a:lnTo>
                <a:lnTo>
                  <a:pt x="0" y="102870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17"/>
          <p:cNvSpPr/>
          <p:nvPr/>
        </p:nvSpPr>
        <p:spPr>
          <a:xfrm>
            <a:off x="1371600" y="0"/>
            <a:ext cx="15619926" cy="10020300"/>
          </a:xfrm>
          <a:custGeom>
            <a:rect b="b" l="l" r="r" t="t"/>
            <a:pathLst>
              <a:path extrusionOk="0" h="10986536" w="15695052">
                <a:moveTo>
                  <a:pt x="0" y="0"/>
                </a:moveTo>
                <a:lnTo>
                  <a:pt x="15695052" y="0"/>
                </a:lnTo>
                <a:lnTo>
                  <a:pt x="15695052" y="10986536"/>
                </a:lnTo>
                <a:lnTo>
                  <a:pt x="0" y="10986536"/>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16" name="Shape 216"/>
        <p:cNvGrpSpPr/>
        <p:nvPr/>
      </p:nvGrpSpPr>
      <p:grpSpPr>
        <a:xfrm>
          <a:off x="0" y="0"/>
          <a:ext cx="0" cy="0"/>
          <a:chOff x="0" y="0"/>
          <a:chExt cx="0" cy="0"/>
        </a:xfrm>
      </p:grpSpPr>
      <p:sp>
        <p:nvSpPr>
          <p:cNvPr id="217" name="Google Shape;217;p19"/>
          <p:cNvSpPr/>
          <p:nvPr/>
        </p:nvSpPr>
        <p:spPr>
          <a:xfrm>
            <a:off x="0" y="-1584209"/>
            <a:ext cx="18278283" cy="10287000"/>
          </a:xfrm>
          <a:custGeom>
            <a:rect b="b" l="l" r="r" t="t"/>
            <a:pathLst>
              <a:path extrusionOk="0" h="10287000" w="18278283">
                <a:moveTo>
                  <a:pt x="0" y="0"/>
                </a:moveTo>
                <a:lnTo>
                  <a:pt x="18278283" y="0"/>
                </a:lnTo>
                <a:lnTo>
                  <a:pt x="18278283" y="10287000"/>
                </a:lnTo>
                <a:lnTo>
                  <a:pt x="0" y="102870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8" name="Google Shape;218;p19"/>
          <p:cNvSpPr txBox="1"/>
          <p:nvPr/>
        </p:nvSpPr>
        <p:spPr>
          <a:xfrm>
            <a:off x="5840216" y="9163050"/>
            <a:ext cx="7570983" cy="821057"/>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None/>
            </a:pPr>
            <a:r>
              <a:rPr lang="en-US" sz="4799">
                <a:solidFill>
                  <a:srgbClr val="FFDE59"/>
                </a:solidFill>
                <a:latin typeface="Didact Gothic"/>
                <a:ea typeface="Didact Gothic"/>
                <a:cs typeface="Didact Gothic"/>
                <a:sym typeface="Didact Gothic"/>
              </a:rPr>
              <a:t>O λόγος στις βιβλιοθήκες</a:t>
            </a:r>
            <a:endParaRPr sz="4799">
              <a:solidFill>
                <a:srgbClr val="FFDE59"/>
              </a:solidFill>
              <a:latin typeface="Didact Gothic"/>
              <a:ea typeface="Didact Gothic"/>
              <a:cs typeface="Didact Gothic"/>
              <a:sym typeface="Didact Gothic"/>
            </a:endParaRPr>
          </a:p>
        </p:txBody>
      </p:sp>
      <p:sp>
        <p:nvSpPr>
          <p:cNvPr id="219" name="Google Shape;219;p19"/>
          <p:cNvSpPr txBox="1"/>
          <p:nvPr/>
        </p:nvSpPr>
        <p:spPr>
          <a:xfrm>
            <a:off x="16110215" y="9172575"/>
            <a:ext cx="1699217" cy="8289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4915">
                <a:solidFill>
                  <a:srgbClr val="FFDE59"/>
                </a:solidFill>
                <a:latin typeface="Didact Gothic"/>
                <a:ea typeface="Didact Gothic"/>
                <a:cs typeface="Didact Gothic"/>
                <a:sym typeface="Didact Gothic"/>
              </a:rPr>
              <a:t>第2章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17"/>
                                        </p:tgtEl>
                                        <p:attrNameLst>
                                          <p:attrName>style.visibility</p:attrName>
                                        </p:attrNameLst>
                                      </p:cBhvr>
                                      <p:to>
                                        <p:strVal val="visible"/>
                                      </p:to>
                                    </p:set>
                                    <p:animEffect filter="fade" transition="in">
                                      <p:cBhvr>
                                        <p:cTn dur="1500"/>
                                        <p:tgtEl>
                                          <p:spTgt spid="217"/>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218"/>
                                        </p:tgtEl>
                                        <p:attrNameLst>
                                          <p:attrName>style.visibility</p:attrName>
                                        </p:attrNameLst>
                                      </p:cBhvr>
                                      <p:to>
                                        <p:strVal val="visible"/>
                                      </p:to>
                                    </p:set>
                                    <p:animEffect filter="fade" transition="in">
                                      <p:cBhvr>
                                        <p:cTn dur="1500"/>
                                        <p:tgtEl>
                                          <p:spTgt spid="218"/>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219"/>
                                        </p:tgtEl>
                                        <p:attrNameLst>
                                          <p:attrName>style.visibility</p:attrName>
                                        </p:attrNameLst>
                                      </p:cBhvr>
                                      <p:to>
                                        <p:strVal val="visible"/>
                                      </p:to>
                                    </p:set>
                                    <p:animEffect filter="fade" transition="in">
                                      <p:cBhvr>
                                        <p:cTn dur="1750"/>
                                        <p:tgtEl>
                                          <p:spTgt spid="2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pic>
        <p:nvPicPr>
          <p:cNvPr id="95" name="Google Shape;95;p2" title="e5ce05f8-10e0-4c56-951f-28420acc7ef0.png"/>
          <p:cNvPicPr preferRelativeResize="0"/>
          <p:nvPr/>
        </p:nvPicPr>
        <p:blipFill rotWithShape="1">
          <a:blip r:embed="rId3">
            <a:alphaModFix/>
          </a:blip>
          <a:srcRect b="10266" l="0" r="0" t="0"/>
          <a:stretch/>
        </p:blipFill>
        <p:spPr>
          <a:xfrm>
            <a:off x="203625" y="465850"/>
            <a:ext cx="17880748" cy="9030043"/>
          </a:xfrm>
          <a:prstGeom prst="rect">
            <a:avLst/>
          </a:prstGeom>
          <a:noFill/>
          <a:ln>
            <a:noFill/>
          </a:ln>
        </p:spPr>
      </p:pic>
      <p:sp>
        <p:nvSpPr>
          <p:cNvPr id="96" name="Google Shape;96;p2"/>
          <p:cNvSpPr/>
          <p:nvPr/>
        </p:nvSpPr>
        <p:spPr>
          <a:xfrm>
            <a:off x="9938779" y="9258300"/>
            <a:ext cx="1851673" cy="905262"/>
          </a:xfrm>
          <a:custGeom>
            <a:rect b="b" l="l" r="r" t="t"/>
            <a:pathLst>
              <a:path extrusionOk="0" h="905262" w="1851673">
                <a:moveTo>
                  <a:pt x="0" y="0"/>
                </a:moveTo>
                <a:lnTo>
                  <a:pt x="1851673" y="0"/>
                </a:lnTo>
                <a:lnTo>
                  <a:pt x="1851673" y="905262"/>
                </a:lnTo>
                <a:lnTo>
                  <a:pt x="0" y="905262"/>
                </a:lnTo>
                <a:lnTo>
                  <a:pt x="0" y="0"/>
                </a:lnTo>
                <a:close/>
              </a:path>
            </a:pathLst>
          </a:custGeom>
          <a:blipFill rotWithShape="1">
            <a:blip r:embed="rId4">
              <a:alphaModFix/>
            </a:blip>
            <a:stretch>
              <a:fillRect b="-17711" l="-591545" r="-188194" t="-894947"/>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7" name="Google Shape;97;p2"/>
          <p:cNvSpPr txBox="1"/>
          <p:nvPr/>
        </p:nvSpPr>
        <p:spPr>
          <a:xfrm>
            <a:off x="555495" y="9452486"/>
            <a:ext cx="8773673" cy="46926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2800">
                <a:solidFill>
                  <a:srgbClr val="000000"/>
                </a:solidFill>
                <a:latin typeface="Arimo"/>
                <a:ea typeface="Arimo"/>
                <a:cs typeface="Arimo"/>
                <a:sym typeface="Arimo"/>
              </a:rPr>
              <a:t>Erasmus+ έργο στην κατηγορία Ανώτατη Εκπαίδευση  </a:t>
            </a:r>
            <a:endParaRPr/>
          </a:p>
        </p:txBody>
      </p:sp>
      <p:sp>
        <p:nvSpPr>
          <p:cNvPr id="98" name="Google Shape;98;p2"/>
          <p:cNvSpPr txBox="1"/>
          <p:nvPr/>
        </p:nvSpPr>
        <p:spPr>
          <a:xfrm>
            <a:off x="11573180" y="9476299"/>
            <a:ext cx="5631300" cy="4311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2800">
                <a:solidFill>
                  <a:srgbClr val="000000"/>
                </a:solidFill>
                <a:latin typeface="Arimo"/>
                <a:ea typeface="Arimo"/>
                <a:cs typeface="Arimo"/>
                <a:sym typeface="Arimo"/>
              </a:rPr>
              <a:t>Μάρτιος 2025 - Φεβρουάριος 2027</a:t>
            </a:r>
            <a:endParaRPr/>
          </a:p>
        </p:txBody>
      </p:sp>
      <p:sp>
        <p:nvSpPr>
          <p:cNvPr id="99" name="Google Shape;99;p2"/>
          <p:cNvSpPr txBox="1"/>
          <p:nvPr/>
        </p:nvSpPr>
        <p:spPr>
          <a:xfrm>
            <a:off x="1102256" y="1892449"/>
            <a:ext cx="5850600" cy="2226000"/>
          </a:xfrm>
          <a:prstGeom prst="rect">
            <a:avLst/>
          </a:prstGeom>
          <a:noFill/>
          <a:ln>
            <a:noFill/>
          </a:ln>
        </p:spPr>
        <p:txBody>
          <a:bodyPr anchorCtr="0" anchor="t" bIns="0" lIns="0" spcFirstLastPara="1" rIns="0" wrap="square" tIns="0">
            <a:spAutoFit/>
          </a:bodyPr>
          <a:lstStyle/>
          <a:p>
            <a:pPr indent="0" lvl="0" marL="0" marR="0" rtl="0" algn="l">
              <a:lnSpc>
                <a:spcPct val="176023"/>
              </a:lnSpc>
              <a:spcBef>
                <a:spcPts val="0"/>
              </a:spcBef>
              <a:spcAft>
                <a:spcPts val="0"/>
              </a:spcAft>
              <a:buNone/>
            </a:pPr>
            <a:r>
              <a:rPr lang="en-US" sz="3199">
                <a:solidFill>
                  <a:srgbClr val="000000"/>
                </a:solidFill>
                <a:latin typeface="Arimo"/>
                <a:ea typeface="Arimo"/>
                <a:cs typeface="Arimo"/>
                <a:sym typeface="Arimo"/>
              </a:rPr>
              <a:t>Ενίσχυση της συνεργασίας μεταξύ της τριτοβάθμιας εκπαίδευσης και της κοινωνίας</a:t>
            </a:r>
            <a:endParaRPr/>
          </a:p>
        </p:txBody>
      </p:sp>
      <p:sp>
        <p:nvSpPr>
          <p:cNvPr id="100" name="Google Shape;100;p2"/>
          <p:cNvSpPr txBox="1"/>
          <p:nvPr/>
        </p:nvSpPr>
        <p:spPr>
          <a:xfrm>
            <a:off x="1102243" y="5995336"/>
            <a:ext cx="5850600" cy="2915400"/>
          </a:xfrm>
          <a:prstGeom prst="rect">
            <a:avLst/>
          </a:prstGeom>
          <a:noFill/>
          <a:ln>
            <a:noFill/>
          </a:ln>
        </p:spPr>
        <p:txBody>
          <a:bodyPr anchorCtr="0" anchor="t" bIns="0" lIns="0" spcFirstLastPara="1" rIns="0" wrap="square" tIns="0">
            <a:spAutoFit/>
          </a:bodyPr>
          <a:lstStyle/>
          <a:p>
            <a:pPr indent="0" lvl="0" marL="0" marR="0" rtl="0" algn="l">
              <a:lnSpc>
                <a:spcPct val="164020"/>
              </a:lnSpc>
              <a:spcBef>
                <a:spcPts val="0"/>
              </a:spcBef>
              <a:spcAft>
                <a:spcPts val="0"/>
              </a:spcAft>
              <a:buNone/>
            </a:pPr>
            <a:r>
              <a:rPr lang="en-US" sz="3199">
                <a:solidFill>
                  <a:srgbClr val="000000"/>
                </a:solidFill>
                <a:latin typeface="Arimo"/>
                <a:ea typeface="Arimo"/>
                <a:cs typeface="Arimo"/>
                <a:sym typeface="Arimo"/>
              </a:rPr>
              <a:t>Ενίσχυση της συνεργασίας μεταξύ των πανεπιστημιακών βιβλιοθηκών της ΕΕ και της Ουκρανίας</a:t>
            </a:r>
            <a:endParaRPr/>
          </a:p>
        </p:txBody>
      </p:sp>
      <p:sp>
        <p:nvSpPr>
          <p:cNvPr id="101" name="Google Shape;101;p2"/>
          <p:cNvSpPr txBox="1"/>
          <p:nvPr/>
        </p:nvSpPr>
        <p:spPr>
          <a:xfrm>
            <a:off x="737752" y="255100"/>
            <a:ext cx="4932300" cy="677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lang="en-US" sz="4400">
                <a:solidFill>
                  <a:srgbClr val="03376B"/>
                </a:solidFill>
                <a:latin typeface="Arimo"/>
                <a:ea typeface="Arimo"/>
                <a:cs typeface="Arimo"/>
                <a:sym typeface="Arimo"/>
              </a:rPr>
              <a:t>Τομείς εστίασης</a:t>
            </a:r>
            <a:endParaRPr b="1" sz="4400">
              <a:solidFill>
                <a:srgbClr val="03376B"/>
              </a:solidFill>
              <a:latin typeface="Arimo"/>
              <a:ea typeface="Arimo"/>
              <a:cs typeface="Arimo"/>
              <a:sym typeface="Arimo"/>
            </a:endParaRPr>
          </a:p>
        </p:txBody>
      </p:sp>
      <p:sp>
        <p:nvSpPr>
          <p:cNvPr id="102" name="Google Shape;102;p2"/>
          <p:cNvSpPr txBox="1"/>
          <p:nvPr/>
        </p:nvSpPr>
        <p:spPr>
          <a:xfrm>
            <a:off x="7241150" y="255095"/>
            <a:ext cx="1779300" cy="677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lang="en-US" sz="4400">
                <a:solidFill>
                  <a:srgbClr val="03376B"/>
                </a:solidFill>
                <a:latin typeface="Arimo"/>
                <a:ea typeface="Arimo"/>
                <a:cs typeface="Arimo"/>
                <a:sym typeface="Arimo"/>
              </a:rPr>
              <a:t>Στόχοι</a:t>
            </a:r>
            <a:endParaRPr b="1" sz="4400">
              <a:solidFill>
                <a:srgbClr val="03376B"/>
              </a:solidFill>
              <a:latin typeface="Arimo"/>
              <a:ea typeface="Arimo"/>
              <a:cs typeface="Arimo"/>
              <a:sym typeface="Arimo"/>
            </a:endParaRPr>
          </a:p>
        </p:txBody>
      </p:sp>
      <p:sp>
        <p:nvSpPr>
          <p:cNvPr id="103" name="Google Shape;103;p2"/>
          <p:cNvSpPr txBox="1"/>
          <p:nvPr/>
        </p:nvSpPr>
        <p:spPr>
          <a:xfrm>
            <a:off x="8252297" y="1608822"/>
            <a:ext cx="8827800" cy="1329600"/>
          </a:xfrm>
          <a:prstGeom prst="rect">
            <a:avLst/>
          </a:prstGeom>
          <a:noFill/>
          <a:ln>
            <a:noFill/>
          </a:ln>
        </p:spPr>
        <p:txBody>
          <a:bodyPr anchorCtr="0" anchor="t" bIns="0" lIns="0" spcFirstLastPara="1" rIns="0" wrap="square" tIns="0">
            <a:spAutoFit/>
          </a:bodyPr>
          <a:lstStyle/>
          <a:p>
            <a:pPr indent="0" lvl="0" marL="0" marR="0" rtl="0" algn="l">
              <a:lnSpc>
                <a:spcPct val="170021"/>
              </a:lnSpc>
              <a:spcBef>
                <a:spcPts val="0"/>
              </a:spcBef>
              <a:spcAft>
                <a:spcPts val="0"/>
              </a:spcAft>
              <a:buNone/>
            </a:pPr>
            <a:r>
              <a:rPr lang="en-US" sz="3199">
                <a:solidFill>
                  <a:srgbClr val="000000"/>
                </a:solidFill>
                <a:latin typeface="Arimo"/>
                <a:ea typeface="Arimo"/>
                <a:cs typeface="Arimo"/>
                <a:sym typeface="Arimo"/>
              </a:rPr>
              <a:t>Να θέσει τις πανεπιστημιακές βιβλιοθήκες στην πρώτη γραμμή της αντιμετώπισης κρίσεων.</a:t>
            </a:r>
            <a:endParaRPr/>
          </a:p>
        </p:txBody>
      </p:sp>
      <p:sp>
        <p:nvSpPr>
          <p:cNvPr id="104" name="Google Shape;104;p2"/>
          <p:cNvSpPr txBox="1"/>
          <p:nvPr/>
        </p:nvSpPr>
        <p:spPr>
          <a:xfrm>
            <a:off x="8252300" y="3966425"/>
            <a:ext cx="8827800" cy="2028900"/>
          </a:xfrm>
          <a:prstGeom prst="rect">
            <a:avLst/>
          </a:prstGeom>
          <a:noFill/>
          <a:ln>
            <a:noFill/>
          </a:ln>
        </p:spPr>
        <p:txBody>
          <a:bodyPr anchorCtr="0" anchor="t" bIns="0" lIns="0" spcFirstLastPara="1" rIns="0" wrap="square" tIns="0">
            <a:spAutoFit/>
          </a:bodyPr>
          <a:lstStyle/>
          <a:p>
            <a:pPr indent="0" lvl="0" marL="0" marR="0" rtl="0" algn="l">
              <a:lnSpc>
                <a:spcPct val="156017"/>
              </a:lnSpc>
              <a:spcBef>
                <a:spcPts val="0"/>
              </a:spcBef>
              <a:spcAft>
                <a:spcPts val="0"/>
              </a:spcAft>
              <a:buNone/>
            </a:pPr>
            <a:r>
              <a:rPr lang="en-US" sz="3199">
                <a:solidFill>
                  <a:srgbClr val="000000"/>
                </a:solidFill>
                <a:latin typeface="Arimo"/>
                <a:ea typeface="Arimo"/>
                <a:cs typeface="Arimo"/>
                <a:sym typeface="Arimo"/>
              </a:rPr>
              <a:t>Να εκπαιδεύσει το προσωπικό των βιβλιοθηκών σε καινοτόμες και διεπιστημονικές προσεγγίσεις σε καταστάσεις έκτακτης ανάγκης.</a:t>
            </a:r>
            <a:endParaRPr/>
          </a:p>
        </p:txBody>
      </p:sp>
      <p:sp>
        <p:nvSpPr>
          <p:cNvPr id="105" name="Google Shape;105;p2"/>
          <p:cNvSpPr txBox="1"/>
          <p:nvPr/>
        </p:nvSpPr>
        <p:spPr>
          <a:xfrm>
            <a:off x="8382950" y="7003713"/>
            <a:ext cx="8566500" cy="1246200"/>
          </a:xfrm>
          <a:prstGeom prst="rect">
            <a:avLst/>
          </a:prstGeom>
          <a:noFill/>
          <a:ln>
            <a:noFill/>
          </a:ln>
        </p:spPr>
        <p:txBody>
          <a:bodyPr anchorCtr="0" anchor="t" bIns="0" lIns="0" spcFirstLastPara="1" rIns="0" wrap="square" tIns="0">
            <a:spAutoFit/>
          </a:bodyPr>
          <a:lstStyle/>
          <a:p>
            <a:pPr indent="0" lvl="0" marL="0" marR="0" rtl="0" algn="l">
              <a:lnSpc>
                <a:spcPct val="153000"/>
              </a:lnSpc>
              <a:spcBef>
                <a:spcPts val="0"/>
              </a:spcBef>
              <a:spcAft>
                <a:spcPts val="0"/>
              </a:spcAft>
              <a:buNone/>
            </a:pPr>
            <a:r>
              <a:rPr lang="en-US" sz="3200">
                <a:solidFill>
                  <a:srgbClr val="000000"/>
                </a:solidFill>
                <a:latin typeface="Arimo"/>
                <a:ea typeface="Arimo"/>
                <a:cs typeface="Arimo"/>
                <a:sym typeface="Arimo"/>
              </a:rPr>
              <a:t>Να προωθήσει την ανοι</a:t>
            </a:r>
            <a:r>
              <a:rPr lang="en-US" sz="3200">
                <a:latin typeface="Arimo"/>
                <a:ea typeface="Arimo"/>
                <a:cs typeface="Arimo"/>
                <a:sym typeface="Arimo"/>
              </a:rPr>
              <a:t>κ</a:t>
            </a:r>
            <a:r>
              <a:rPr lang="en-US" sz="3200">
                <a:solidFill>
                  <a:srgbClr val="000000"/>
                </a:solidFill>
                <a:latin typeface="Arimo"/>
                <a:ea typeface="Arimo"/>
                <a:cs typeface="Arimo"/>
                <a:sym typeface="Arimo"/>
              </a:rPr>
              <a:t>τή επιστήμη και τη συμμετοχή των πολιτών.</a:t>
            </a:r>
            <a:endParaRPr sz="3200">
              <a:solidFill>
                <a:srgbClr val="000000"/>
              </a:solidFill>
              <a:latin typeface="Arimo"/>
              <a:ea typeface="Arimo"/>
              <a:cs typeface="Arimo"/>
              <a:sym typeface="Arimo"/>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pic>
        <p:nvPicPr>
          <p:cNvPr id="224" name="Google Shape;224;g3e74447d0ee_0_36"/>
          <p:cNvPicPr preferRelativeResize="0"/>
          <p:nvPr/>
        </p:nvPicPr>
        <p:blipFill>
          <a:blip r:embed="rId3">
            <a:alphaModFix/>
          </a:blip>
          <a:stretch>
            <a:fillRect/>
          </a:stretch>
        </p:blipFill>
        <p:spPr>
          <a:xfrm>
            <a:off x="1598400" y="70875"/>
            <a:ext cx="11506726" cy="10145250"/>
          </a:xfrm>
          <a:prstGeom prst="rect">
            <a:avLst/>
          </a:prstGeom>
          <a:noFill/>
          <a:ln>
            <a:noFill/>
          </a:ln>
        </p:spPr>
      </p:pic>
      <p:sp>
        <p:nvSpPr>
          <p:cNvPr id="225" name="Google Shape;225;g3e74447d0ee_0_36"/>
          <p:cNvSpPr txBox="1"/>
          <p:nvPr/>
        </p:nvSpPr>
        <p:spPr>
          <a:xfrm>
            <a:off x="12577275" y="9515575"/>
            <a:ext cx="5040300" cy="432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sz="1600" u="sng">
                <a:solidFill>
                  <a:srgbClr val="1155CC"/>
                </a:solidFill>
                <a:hlinkClick r:id="rId4">
                  <a:extLst>
                    <a:ext uri="{A12FA001-AC4F-418D-AE19-62706E023703}">
                      <ahyp:hlinkClr val="tx"/>
                    </a:ext>
                  </a:extLst>
                </a:hlinkClick>
              </a:rPr>
              <a:t>https://web2learn.eu/el/caelum/participant_insights/</a:t>
            </a:r>
            <a:endParaRPr sz="3600">
              <a:solidFill>
                <a:schemeClr val="dk1"/>
              </a:solidFill>
              <a:latin typeface="Calibri"/>
              <a:ea typeface="Calibri"/>
              <a:cs typeface="Calibri"/>
              <a:sym typeface="Calibri"/>
            </a:endParaRPr>
          </a:p>
        </p:txBody>
      </p:sp>
      <p:pic>
        <p:nvPicPr>
          <p:cNvPr id="226" name="Google Shape;226;g3e74447d0ee_0_36"/>
          <p:cNvPicPr preferRelativeResize="0"/>
          <p:nvPr/>
        </p:nvPicPr>
        <p:blipFill>
          <a:blip r:embed="rId5">
            <a:alphaModFix/>
          </a:blip>
          <a:stretch>
            <a:fillRect/>
          </a:stretch>
        </p:blipFill>
        <p:spPr>
          <a:xfrm>
            <a:off x="13725875" y="3572875"/>
            <a:ext cx="3362275" cy="33944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cxnSp>
        <p:nvCxnSpPr>
          <p:cNvPr id="231" name="Google Shape;231;p20"/>
          <p:cNvCxnSpPr/>
          <p:nvPr/>
        </p:nvCxnSpPr>
        <p:spPr>
          <a:xfrm>
            <a:off x="0" y="1905000"/>
            <a:ext cx="952500" cy="0"/>
          </a:xfrm>
          <a:prstGeom prst="straightConnector1">
            <a:avLst/>
          </a:prstGeom>
          <a:noFill/>
          <a:ln cap="rnd" cmpd="sng" w="9525">
            <a:solidFill>
              <a:srgbClr val="FFFFFF">
                <a:alpha val="7843"/>
              </a:srgbClr>
            </a:solidFill>
            <a:prstDash val="solid"/>
            <a:round/>
            <a:headEnd len="sm" w="sm" type="none"/>
            <a:tailEnd len="sm" w="sm" type="none"/>
          </a:ln>
        </p:spPr>
      </p:cxnSp>
      <p:cxnSp>
        <p:nvCxnSpPr>
          <p:cNvPr id="232" name="Google Shape;232;p20"/>
          <p:cNvCxnSpPr/>
          <p:nvPr/>
        </p:nvCxnSpPr>
        <p:spPr>
          <a:xfrm rot="10800000">
            <a:off x="17335500" y="1905000"/>
            <a:ext cx="952500" cy="0"/>
          </a:xfrm>
          <a:prstGeom prst="straightConnector1">
            <a:avLst/>
          </a:prstGeom>
          <a:noFill/>
          <a:ln cap="rnd" cmpd="sng" w="9525">
            <a:solidFill>
              <a:srgbClr val="FFFFFF">
                <a:alpha val="7843"/>
              </a:srgbClr>
            </a:solidFill>
            <a:prstDash val="solid"/>
            <a:round/>
            <a:headEnd len="sm" w="sm" type="none"/>
            <a:tailEnd len="sm" w="sm" type="none"/>
          </a:ln>
        </p:spPr>
      </p:cxnSp>
      <p:cxnSp>
        <p:nvCxnSpPr>
          <p:cNvPr id="233" name="Google Shape;233;p20"/>
          <p:cNvCxnSpPr/>
          <p:nvPr/>
        </p:nvCxnSpPr>
        <p:spPr>
          <a:xfrm>
            <a:off x="0" y="2381250"/>
            <a:ext cx="857250" cy="0"/>
          </a:xfrm>
          <a:prstGeom prst="straightConnector1">
            <a:avLst/>
          </a:prstGeom>
          <a:noFill/>
          <a:ln cap="rnd" cmpd="sng" w="9525">
            <a:solidFill>
              <a:srgbClr val="FFFFFF">
                <a:alpha val="7843"/>
              </a:srgbClr>
            </a:solidFill>
            <a:prstDash val="solid"/>
            <a:round/>
            <a:headEnd len="sm" w="sm" type="none"/>
            <a:tailEnd len="sm" w="sm" type="none"/>
          </a:ln>
        </p:spPr>
      </p:cxnSp>
      <p:cxnSp>
        <p:nvCxnSpPr>
          <p:cNvPr id="234" name="Google Shape;234;p20"/>
          <p:cNvCxnSpPr/>
          <p:nvPr/>
        </p:nvCxnSpPr>
        <p:spPr>
          <a:xfrm rot="10800000">
            <a:off x="17430750" y="2381250"/>
            <a:ext cx="857250" cy="0"/>
          </a:xfrm>
          <a:prstGeom prst="straightConnector1">
            <a:avLst/>
          </a:prstGeom>
          <a:noFill/>
          <a:ln cap="rnd" cmpd="sng" w="9525">
            <a:solidFill>
              <a:srgbClr val="FFFFFF">
                <a:alpha val="7843"/>
              </a:srgbClr>
            </a:solidFill>
            <a:prstDash val="solid"/>
            <a:round/>
            <a:headEnd len="sm" w="sm" type="none"/>
            <a:tailEnd len="sm" w="sm" type="none"/>
          </a:ln>
        </p:spPr>
      </p:cxnSp>
      <p:cxnSp>
        <p:nvCxnSpPr>
          <p:cNvPr id="235" name="Google Shape;235;p20"/>
          <p:cNvCxnSpPr/>
          <p:nvPr/>
        </p:nvCxnSpPr>
        <p:spPr>
          <a:xfrm>
            <a:off x="0" y="2857500"/>
            <a:ext cx="762000" cy="0"/>
          </a:xfrm>
          <a:prstGeom prst="straightConnector1">
            <a:avLst/>
          </a:prstGeom>
          <a:noFill/>
          <a:ln cap="rnd" cmpd="sng" w="9525">
            <a:solidFill>
              <a:srgbClr val="FFFFFF">
                <a:alpha val="7843"/>
              </a:srgbClr>
            </a:solidFill>
            <a:prstDash val="solid"/>
            <a:round/>
            <a:headEnd len="sm" w="sm" type="none"/>
            <a:tailEnd len="sm" w="sm" type="none"/>
          </a:ln>
        </p:spPr>
      </p:cxnSp>
      <p:cxnSp>
        <p:nvCxnSpPr>
          <p:cNvPr id="236" name="Google Shape;236;p20"/>
          <p:cNvCxnSpPr/>
          <p:nvPr/>
        </p:nvCxnSpPr>
        <p:spPr>
          <a:xfrm rot="10800000">
            <a:off x="17526000" y="2857500"/>
            <a:ext cx="762000" cy="0"/>
          </a:xfrm>
          <a:prstGeom prst="straightConnector1">
            <a:avLst/>
          </a:prstGeom>
          <a:noFill/>
          <a:ln cap="rnd" cmpd="sng" w="9525">
            <a:solidFill>
              <a:srgbClr val="FFFFFF">
                <a:alpha val="7843"/>
              </a:srgbClr>
            </a:solidFill>
            <a:prstDash val="solid"/>
            <a:round/>
            <a:headEnd len="sm" w="sm" type="none"/>
            <a:tailEnd len="sm" w="sm" type="none"/>
          </a:ln>
        </p:spPr>
      </p:cxnSp>
      <p:cxnSp>
        <p:nvCxnSpPr>
          <p:cNvPr id="237" name="Google Shape;237;p20"/>
          <p:cNvCxnSpPr/>
          <p:nvPr/>
        </p:nvCxnSpPr>
        <p:spPr>
          <a:xfrm>
            <a:off x="0" y="3333750"/>
            <a:ext cx="666750" cy="0"/>
          </a:xfrm>
          <a:prstGeom prst="straightConnector1">
            <a:avLst/>
          </a:prstGeom>
          <a:noFill/>
          <a:ln cap="rnd" cmpd="sng" w="9525">
            <a:solidFill>
              <a:srgbClr val="FFFFFF">
                <a:alpha val="7843"/>
              </a:srgbClr>
            </a:solidFill>
            <a:prstDash val="solid"/>
            <a:round/>
            <a:headEnd len="sm" w="sm" type="none"/>
            <a:tailEnd len="sm" w="sm" type="none"/>
          </a:ln>
        </p:spPr>
      </p:cxnSp>
      <p:cxnSp>
        <p:nvCxnSpPr>
          <p:cNvPr id="238" name="Google Shape;238;p20"/>
          <p:cNvCxnSpPr/>
          <p:nvPr/>
        </p:nvCxnSpPr>
        <p:spPr>
          <a:xfrm rot="10800000">
            <a:off x="17621250" y="3333750"/>
            <a:ext cx="666750" cy="0"/>
          </a:xfrm>
          <a:prstGeom prst="straightConnector1">
            <a:avLst/>
          </a:prstGeom>
          <a:noFill/>
          <a:ln cap="rnd" cmpd="sng" w="9525">
            <a:solidFill>
              <a:srgbClr val="FFFFFF">
                <a:alpha val="7843"/>
              </a:srgbClr>
            </a:solidFill>
            <a:prstDash val="solid"/>
            <a:round/>
            <a:headEnd len="sm" w="sm" type="none"/>
            <a:tailEnd len="sm" w="sm" type="none"/>
          </a:ln>
        </p:spPr>
      </p:cxnSp>
      <p:sp>
        <p:nvSpPr>
          <p:cNvPr id="239" name="Google Shape;239;p20"/>
          <p:cNvSpPr/>
          <p:nvPr/>
        </p:nvSpPr>
        <p:spPr>
          <a:xfrm>
            <a:off x="0" y="0"/>
            <a:ext cx="38100" cy="1905000"/>
          </a:xfrm>
          <a:custGeom>
            <a:rect b="b" l="l" r="r" t="t"/>
            <a:pathLst>
              <a:path extrusionOk="0" h="2540000" w="50800">
                <a:moveTo>
                  <a:pt x="0" y="0"/>
                </a:moveTo>
                <a:lnTo>
                  <a:pt x="50800" y="0"/>
                </a:lnTo>
                <a:lnTo>
                  <a:pt x="50800" y="2540000"/>
                </a:lnTo>
                <a:lnTo>
                  <a:pt x="0" y="2540000"/>
                </a:lnTo>
                <a:close/>
              </a:path>
            </a:pathLst>
          </a:custGeom>
          <a:solidFill>
            <a:srgbClr val="1A3A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0" name="Google Shape;240;p20"/>
          <p:cNvSpPr/>
          <p:nvPr/>
        </p:nvSpPr>
        <p:spPr>
          <a:xfrm>
            <a:off x="13733193" y="558623"/>
            <a:ext cx="3443364" cy="932357"/>
          </a:xfrm>
          <a:custGeom>
            <a:rect b="b" l="l" r="r" t="t"/>
            <a:pathLst>
              <a:path extrusionOk="0" h="932357" w="3443364">
                <a:moveTo>
                  <a:pt x="0" y="0"/>
                </a:moveTo>
                <a:lnTo>
                  <a:pt x="3443364" y="0"/>
                </a:lnTo>
                <a:lnTo>
                  <a:pt x="3443364" y="932357"/>
                </a:lnTo>
                <a:lnTo>
                  <a:pt x="0" y="93235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1" name="Google Shape;241;p20"/>
          <p:cNvSpPr/>
          <p:nvPr/>
        </p:nvSpPr>
        <p:spPr>
          <a:xfrm>
            <a:off x="473417" y="9258300"/>
            <a:ext cx="3830029" cy="804199"/>
          </a:xfrm>
          <a:custGeom>
            <a:rect b="b" l="l" r="r" t="t"/>
            <a:pathLst>
              <a:path extrusionOk="0" h="804199" w="3830029">
                <a:moveTo>
                  <a:pt x="0" y="0"/>
                </a:moveTo>
                <a:lnTo>
                  <a:pt x="3830029" y="0"/>
                </a:lnTo>
                <a:lnTo>
                  <a:pt x="3830029" y="804199"/>
                </a:lnTo>
                <a:lnTo>
                  <a:pt x="0" y="804199"/>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2" name="Google Shape;242;p20"/>
          <p:cNvSpPr/>
          <p:nvPr/>
        </p:nvSpPr>
        <p:spPr>
          <a:xfrm>
            <a:off x="666750" y="506955"/>
            <a:ext cx="3415290" cy="891091"/>
          </a:xfrm>
          <a:custGeom>
            <a:rect b="b" l="l" r="r" t="t"/>
            <a:pathLst>
              <a:path extrusionOk="0" h="891091" w="3415290">
                <a:moveTo>
                  <a:pt x="0" y="0"/>
                </a:moveTo>
                <a:lnTo>
                  <a:pt x="3415290" y="0"/>
                </a:lnTo>
                <a:lnTo>
                  <a:pt x="3415290" y="891090"/>
                </a:lnTo>
                <a:lnTo>
                  <a:pt x="0" y="891090"/>
                </a:lnTo>
                <a:lnTo>
                  <a:pt x="0" y="0"/>
                </a:lnTo>
                <a:close/>
              </a:path>
            </a:pathLst>
          </a:custGeom>
          <a:blipFill rotWithShape="1">
            <a:blip r:embed="rId5">
              <a:alphaModFix/>
            </a:blip>
            <a:stretch>
              <a:fillRect b="-141742" l="0" r="0" t="-141532"/>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3" name="Google Shape;243;p20"/>
          <p:cNvSpPr/>
          <p:nvPr/>
        </p:nvSpPr>
        <p:spPr>
          <a:xfrm>
            <a:off x="1028700" y="4044915"/>
            <a:ext cx="2862787" cy="2918647"/>
          </a:xfrm>
          <a:custGeom>
            <a:rect b="b" l="l" r="r" t="t"/>
            <a:pathLst>
              <a:path extrusionOk="0" h="2918647" w="2862787">
                <a:moveTo>
                  <a:pt x="0" y="0"/>
                </a:moveTo>
                <a:lnTo>
                  <a:pt x="2862787" y="0"/>
                </a:lnTo>
                <a:lnTo>
                  <a:pt x="2862787" y="2918646"/>
                </a:lnTo>
                <a:lnTo>
                  <a:pt x="0" y="2918646"/>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4" name="Google Shape;244;p20"/>
          <p:cNvSpPr txBox="1"/>
          <p:nvPr/>
        </p:nvSpPr>
        <p:spPr>
          <a:xfrm>
            <a:off x="4303446" y="9375919"/>
            <a:ext cx="13497610" cy="540385"/>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lang="en-US" sz="1599">
                <a:solidFill>
                  <a:srgbClr val="000000"/>
                </a:solidFill>
                <a:latin typeface="Didact Gothic"/>
                <a:ea typeface="Didact Gothic"/>
                <a:cs typeface="Didact Gothic"/>
                <a:sym typeface="Didact Gothic"/>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a:p>
        </p:txBody>
      </p:sp>
      <p:sp>
        <p:nvSpPr>
          <p:cNvPr id="245" name="Google Shape;245;p20"/>
          <p:cNvSpPr txBox="1"/>
          <p:nvPr/>
        </p:nvSpPr>
        <p:spPr>
          <a:xfrm>
            <a:off x="666750" y="7439025"/>
            <a:ext cx="9636250" cy="109982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3200">
                <a:solidFill>
                  <a:srgbClr val="000000"/>
                </a:solidFill>
                <a:latin typeface="Didact Gothic"/>
                <a:ea typeface="Didact Gothic"/>
                <a:cs typeface="Didact Gothic"/>
                <a:sym typeface="Didact Gothic"/>
              </a:rPr>
              <a:t>Ιστοσελίδα CAELUM: </a:t>
            </a:r>
            <a:r>
              <a:rPr lang="en-US" sz="3200" u="sng">
                <a:solidFill>
                  <a:srgbClr val="000000"/>
                </a:solidFill>
                <a:latin typeface="Didact Gothic"/>
                <a:ea typeface="Didact Gothic"/>
                <a:cs typeface="Didact Gothic"/>
                <a:sym typeface="Didact Gothic"/>
                <a:hlinkClick r:id="rId7">
                  <a:extLst>
                    <a:ext uri="{A12FA001-AC4F-418D-AE19-62706E023703}">
                      <ahyp:hlinkClr val="tx"/>
                    </a:ext>
                  </a:extLst>
                </a:hlinkClick>
              </a:rPr>
              <a:t>https://caelum.ut.ee/</a:t>
            </a:r>
            <a:endParaRPr sz="3200">
              <a:solidFill>
                <a:srgbClr val="000000"/>
              </a:solidFill>
              <a:latin typeface="Didact Gothic"/>
              <a:ea typeface="Didact Gothic"/>
              <a:cs typeface="Didact Gothic"/>
              <a:sym typeface="Didact Gothic"/>
            </a:endParaRPr>
          </a:p>
          <a:p>
            <a:pPr indent="0" lvl="0" marL="0" marR="0" rtl="0" algn="l">
              <a:lnSpc>
                <a:spcPct val="140000"/>
              </a:lnSpc>
              <a:spcBef>
                <a:spcPts val="0"/>
              </a:spcBef>
              <a:spcAft>
                <a:spcPts val="0"/>
              </a:spcAft>
              <a:buNone/>
            </a:pPr>
            <a:r>
              <a:rPr lang="en-US" sz="3200">
                <a:solidFill>
                  <a:srgbClr val="000000"/>
                </a:solidFill>
                <a:latin typeface="Didact Gothic"/>
                <a:ea typeface="Didact Gothic"/>
                <a:cs typeface="Didact Gothic"/>
                <a:sym typeface="Didact Gothic"/>
              </a:rPr>
              <a:t>Δράση στην Ελλάδα: </a:t>
            </a:r>
            <a:r>
              <a:rPr lang="en-US" sz="3200" u="sng">
                <a:solidFill>
                  <a:srgbClr val="000000"/>
                </a:solidFill>
                <a:latin typeface="Didact Gothic"/>
                <a:ea typeface="Didact Gothic"/>
                <a:cs typeface="Didact Gothic"/>
                <a:sym typeface="Didact Gothic"/>
                <a:hlinkClick r:id="rId8">
                  <a:extLst>
                    <a:ext uri="{A12FA001-AC4F-418D-AE19-62706E023703}">
                      <ahyp:hlinkClr val="tx"/>
                    </a:ext>
                  </a:extLst>
                </a:hlinkClick>
              </a:rPr>
              <a:t>https://web2learn.eu/el/caelum/</a:t>
            </a:r>
            <a:endParaRPr sz="3200">
              <a:solidFill>
                <a:srgbClr val="000000"/>
              </a:solidFill>
              <a:latin typeface="Didact Gothic"/>
              <a:ea typeface="Didact Gothic"/>
              <a:cs typeface="Didact Gothic"/>
              <a:sym typeface="Didact Gothic"/>
            </a:endParaRPr>
          </a:p>
        </p:txBody>
      </p:sp>
      <p:grpSp>
        <p:nvGrpSpPr>
          <p:cNvPr id="246" name="Google Shape;246;p20"/>
          <p:cNvGrpSpPr/>
          <p:nvPr/>
        </p:nvGrpSpPr>
        <p:grpSpPr>
          <a:xfrm>
            <a:off x="13683486" y="4655873"/>
            <a:ext cx="3493071" cy="2038628"/>
            <a:chOff x="0" y="-76200"/>
            <a:chExt cx="4657428" cy="2718171"/>
          </a:xfrm>
        </p:grpSpPr>
        <p:sp>
          <p:nvSpPr>
            <p:cNvPr id="247" name="Google Shape;247;p20"/>
            <p:cNvSpPr/>
            <p:nvPr/>
          </p:nvSpPr>
          <p:spPr>
            <a:xfrm>
              <a:off x="0" y="1351445"/>
              <a:ext cx="4657428" cy="1290526"/>
            </a:xfrm>
            <a:custGeom>
              <a:rect b="b" l="l" r="r" t="t"/>
              <a:pathLst>
                <a:path extrusionOk="0" h="1290526" w="4657428">
                  <a:moveTo>
                    <a:pt x="0" y="0"/>
                  </a:moveTo>
                  <a:lnTo>
                    <a:pt x="4657428" y="0"/>
                  </a:lnTo>
                  <a:lnTo>
                    <a:pt x="4657428" y="1290526"/>
                  </a:lnTo>
                  <a:lnTo>
                    <a:pt x="0" y="1290526"/>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8" name="Google Shape;248;p20"/>
            <p:cNvSpPr txBox="1"/>
            <p:nvPr/>
          </p:nvSpPr>
          <p:spPr>
            <a:xfrm>
              <a:off x="767966" y="-76200"/>
              <a:ext cx="2679668" cy="880534"/>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None/>
              </a:pPr>
              <a:r>
                <a:rPr lang="en-US" sz="3999">
                  <a:solidFill>
                    <a:srgbClr val="000000"/>
                  </a:solidFill>
                  <a:latin typeface="Didact Gothic"/>
                  <a:ea typeface="Didact Gothic"/>
                  <a:cs typeface="Didact Gothic"/>
                  <a:sym typeface="Didact Gothic"/>
                </a:rPr>
                <a:t>Follow us</a:t>
              </a:r>
              <a:endParaRPr/>
            </a:p>
          </p:txBody>
        </p:sp>
      </p:grpSp>
      <p:sp>
        <p:nvSpPr>
          <p:cNvPr id="249" name="Google Shape;249;p20"/>
          <p:cNvSpPr txBox="1"/>
          <p:nvPr/>
        </p:nvSpPr>
        <p:spPr>
          <a:xfrm>
            <a:off x="12026349" y="7439025"/>
            <a:ext cx="6086183" cy="166179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3200">
                <a:solidFill>
                  <a:srgbClr val="000000"/>
                </a:solidFill>
                <a:latin typeface="Didact Gothic"/>
                <a:ea typeface="Didact Gothic"/>
                <a:cs typeface="Didact Gothic"/>
                <a:sym typeface="Didact Gothic"/>
              </a:rPr>
              <a:t> Web2Learn: </a:t>
            </a:r>
            <a:r>
              <a:rPr lang="en-US" sz="3200" u="sng">
                <a:solidFill>
                  <a:srgbClr val="000000"/>
                </a:solidFill>
                <a:latin typeface="Didact Gothic"/>
                <a:ea typeface="Didact Gothic"/>
                <a:cs typeface="Didact Gothic"/>
                <a:sym typeface="Didact Gothic"/>
                <a:hlinkClick r:id="rId10">
                  <a:extLst>
                    <a:ext uri="{A12FA001-AC4F-418D-AE19-62706E023703}">
                      <ahyp:hlinkClr val="tx"/>
                    </a:ext>
                  </a:extLst>
                </a:hlinkClick>
              </a:rPr>
              <a:t>https://web2learn.eu/</a:t>
            </a:r>
            <a:r>
              <a:rPr lang="en-US" sz="3200">
                <a:solidFill>
                  <a:srgbClr val="000000"/>
                </a:solidFill>
                <a:latin typeface="Didact Gothic"/>
                <a:ea typeface="Didact Gothic"/>
                <a:cs typeface="Didact Gothic"/>
                <a:sym typeface="Didact Gothic"/>
              </a:rPr>
              <a:t>  </a:t>
            </a:r>
            <a:endParaRPr/>
          </a:p>
          <a:p>
            <a:pPr indent="0" lvl="0" marL="0" marR="0" rtl="0" algn="l">
              <a:lnSpc>
                <a:spcPct val="140000"/>
              </a:lnSpc>
              <a:spcBef>
                <a:spcPts val="0"/>
              </a:spcBef>
              <a:spcAft>
                <a:spcPts val="0"/>
              </a:spcAft>
              <a:buNone/>
            </a:pPr>
            <a:r>
              <a:rPr lang="en-US" sz="3200">
                <a:solidFill>
                  <a:srgbClr val="000000"/>
                </a:solidFill>
                <a:latin typeface="Didact Gothic"/>
                <a:ea typeface="Didact Gothic"/>
                <a:cs typeface="Didact Gothic"/>
                <a:sym typeface="Didact Gothic"/>
              </a:rPr>
              <a:t> Email: </a:t>
            </a:r>
            <a:r>
              <a:rPr lang="en-US" sz="3200" u="sng">
                <a:solidFill>
                  <a:srgbClr val="000000"/>
                </a:solidFill>
                <a:latin typeface="Didact Gothic"/>
                <a:ea typeface="Didact Gothic"/>
                <a:cs typeface="Didact Gothic"/>
                <a:sym typeface="Didact Gothic"/>
                <a:hlinkClick r:id="rId11">
                  <a:extLst>
                    <a:ext uri="{A12FA001-AC4F-418D-AE19-62706E023703}">
                      <ahyp:hlinkClr val="tx"/>
                    </a:ext>
                  </a:extLst>
                </a:hlinkClick>
              </a:rPr>
              <a:t>info@web2learn.eu</a:t>
            </a:r>
            <a:r>
              <a:rPr lang="en-US" sz="3200">
                <a:solidFill>
                  <a:srgbClr val="000000"/>
                </a:solidFill>
                <a:latin typeface="Didact Gothic"/>
                <a:ea typeface="Didact Gothic"/>
                <a:cs typeface="Didact Gothic"/>
                <a:sym typeface="Didact Gothic"/>
              </a:rPr>
              <a:t> </a:t>
            </a:r>
            <a:endParaRPr/>
          </a:p>
          <a:p>
            <a:pPr indent="0" lvl="0" marL="0" marR="0" rtl="0" algn="l">
              <a:lnSpc>
                <a:spcPct val="140000"/>
              </a:lnSpc>
              <a:spcBef>
                <a:spcPts val="0"/>
              </a:spcBef>
              <a:spcAft>
                <a:spcPts val="0"/>
              </a:spcAft>
              <a:buNone/>
            </a:pPr>
            <a:r>
              <a:t/>
            </a:r>
            <a:endParaRPr sz="3200">
              <a:solidFill>
                <a:srgbClr val="000000"/>
              </a:solidFill>
              <a:latin typeface="Didact Gothic"/>
              <a:ea typeface="Didact Gothic"/>
              <a:cs typeface="Didact Gothic"/>
              <a:sym typeface="Didact Gothic"/>
            </a:endParaRPr>
          </a:p>
        </p:txBody>
      </p:sp>
      <p:sp>
        <p:nvSpPr>
          <p:cNvPr id="250" name="Google Shape;250;p20"/>
          <p:cNvSpPr txBox="1"/>
          <p:nvPr/>
        </p:nvSpPr>
        <p:spPr>
          <a:xfrm>
            <a:off x="4222311" y="2378487"/>
            <a:ext cx="9843300" cy="984300"/>
          </a:xfrm>
          <a:prstGeom prst="rect">
            <a:avLst/>
          </a:prstGeom>
          <a:noFill/>
          <a:ln>
            <a:noFill/>
          </a:ln>
        </p:spPr>
        <p:txBody>
          <a:bodyPr anchorCtr="0" anchor="t" bIns="0" lIns="0" spcFirstLastPara="1" rIns="0" wrap="square" tIns="0">
            <a:spAutoFit/>
          </a:bodyPr>
          <a:lstStyle/>
          <a:p>
            <a:pPr indent="0" lvl="0" marL="0" marR="0" rtl="0" algn="ctr">
              <a:lnSpc>
                <a:spcPct val="77997"/>
              </a:lnSpc>
              <a:spcBef>
                <a:spcPts val="0"/>
              </a:spcBef>
              <a:spcAft>
                <a:spcPts val="0"/>
              </a:spcAft>
              <a:buNone/>
            </a:pPr>
            <a:r>
              <a:rPr b="1" lang="en-US" sz="8199">
                <a:solidFill>
                  <a:srgbClr val="033568"/>
                </a:solidFill>
                <a:latin typeface="Arimo"/>
                <a:ea typeface="Arimo"/>
                <a:cs typeface="Arimo"/>
                <a:sym typeface="Arimo"/>
              </a:rPr>
              <a:t>Ευχαριστούμε!</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pic>
        <p:nvPicPr>
          <p:cNvPr id="110" name="Google Shape;110;g3e74447d0ee_0_2"/>
          <p:cNvPicPr preferRelativeResize="0"/>
          <p:nvPr/>
        </p:nvPicPr>
        <p:blipFill>
          <a:blip r:embed="rId3">
            <a:alphaModFix/>
          </a:blip>
          <a:stretch>
            <a:fillRect/>
          </a:stretch>
        </p:blipFill>
        <p:spPr>
          <a:xfrm>
            <a:off x="0" y="298150"/>
            <a:ext cx="17757957" cy="9988851"/>
          </a:xfrm>
          <a:prstGeom prst="rect">
            <a:avLst/>
          </a:prstGeom>
          <a:noFill/>
          <a:ln>
            <a:noFill/>
          </a:ln>
        </p:spPr>
      </p:pic>
      <p:sp>
        <p:nvSpPr>
          <p:cNvPr id="111" name="Google Shape;111;g3e74447d0ee_0_2"/>
          <p:cNvSpPr txBox="1"/>
          <p:nvPr/>
        </p:nvSpPr>
        <p:spPr>
          <a:xfrm>
            <a:off x="7431925" y="0"/>
            <a:ext cx="6969900" cy="67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4400">
                <a:solidFill>
                  <a:srgbClr val="03376B"/>
                </a:solidFill>
                <a:latin typeface="Arimo"/>
                <a:ea typeface="Arimo"/>
                <a:cs typeface="Arimo"/>
                <a:sym typeface="Arimo"/>
              </a:rPr>
              <a:t>Η Σύμπραξη</a:t>
            </a:r>
            <a:endParaRPr b="1" sz="5000">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4"/>
          <p:cNvSpPr/>
          <p:nvPr/>
        </p:nvSpPr>
        <p:spPr>
          <a:xfrm>
            <a:off x="0" y="0"/>
            <a:ext cx="19933920" cy="10544175"/>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7" name="Google Shape;117;p4"/>
          <p:cNvSpPr/>
          <p:nvPr/>
        </p:nvSpPr>
        <p:spPr>
          <a:xfrm>
            <a:off x="0" y="-344250"/>
            <a:ext cx="19950719" cy="19080950"/>
          </a:xfrm>
          <a:custGeom>
            <a:rect b="b" l="l" r="r" t="t"/>
            <a:pathLst>
              <a:path extrusionOk="0" h="18752776" w="19046032">
                <a:moveTo>
                  <a:pt x="0" y="0"/>
                </a:moveTo>
                <a:lnTo>
                  <a:pt x="19046032" y="0"/>
                </a:lnTo>
                <a:lnTo>
                  <a:pt x="19046032" y="18752776"/>
                </a:lnTo>
                <a:lnTo>
                  <a:pt x="0" y="18752776"/>
                </a:lnTo>
                <a:lnTo>
                  <a:pt x="0" y="0"/>
                </a:lnTo>
                <a:close/>
              </a:path>
            </a:pathLst>
          </a:custGeom>
          <a:blipFill rotWithShape="1">
            <a:blip r:embed="rId4">
              <a:alphaModFix amt="69000"/>
            </a:blip>
            <a:stretch>
              <a:fillRect b="0" l="-37520" r="-3752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8" name="Google Shape;118;p4"/>
          <p:cNvSpPr txBox="1"/>
          <p:nvPr/>
        </p:nvSpPr>
        <p:spPr>
          <a:xfrm>
            <a:off x="3824190" y="3572706"/>
            <a:ext cx="10349010" cy="866456"/>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1" lang="en-US" sz="5299">
                <a:solidFill>
                  <a:srgbClr val="FFFFFF"/>
                </a:solidFill>
                <a:latin typeface="Arimo"/>
                <a:ea typeface="Arimo"/>
                <a:cs typeface="Arimo"/>
                <a:sym typeface="Arimo"/>
              </a:rPr>
              <a:t>Δράση CAELUM στην Ελλάδα</a:t>
            </a:r>
            <a:endParaRPr/>
          </a:p>
        </p:txBody>
      </p:sp>
      <p:sp>
        <p:nvSpPr>
          <p:cNvPr id="119" name="Google Shape;119;p4"/>
          <p:cNvSpPr txBox="1"/>
          <p:nvPr/>
        </p:nvSpPr>
        <p:spPr>
          <a:xfrm>
            <a:off x="2301450" y="5417693"/>
            <a:ext cx="13015200" cy="2514600"/>
          </a:xfrm>
          <a:prstGeom prst="rect">
            <a:avLst/>
          </a:prstGeom>
          <a:noFill/>
          <a:ln>
            <a:noFill/>
          </a:ln>
        </p:spPr>
        <p:txBody>
          <a:bodyPr anchorCtr="0" anchor="t" bIns="0" lIns="0" spcFirstLastPara="1" rIns="0" wrap="square" tIns="0">
            <a:spAutoFit/>
          </a:bodyPr>
          <a:lstStyle/>
          <a:p>
            <a:pPr indent="0" lvl="0" marL="0" marR="0" rtl="0" algn="ctr">
              <a:lnSpc>
                <a:spcPct val="140009"/>
              </a:lnSpc>
              <a:spcBef>
                <a:spcPts val="0"/>
              </a:spcBef>
              <a:spcAft>
                <a:spcPts val="0"/>
              </a:spcAft>
              <a:buNone/>
            </a:pPr>
            <a:r>
              <a:rPr lang="en-US" sz="4299">
                <a:solidFill>
                  <a:srgbClr val="FFFFFF"/>
                </a:solidFill>
                <a:latin typeface="Arimo"/>
                <a:ea typeface="Arimo"/>
                <a:cs typeface="Arimo"/>
                <a:sym typeface="Arimo"/>
              </a:rPr>
              <a:t>Web2Learn σε συνεργασία με τη Βιβλιοθήκη και το Κέντρο Πληροφόρησης του Παντείου Πανεπιστημίου</a:t>
            </a:r>
            <a:endParaRPr/>
          </a:p>
          <a:p>
            <a:pPr indent="0" lvl="0" marL="0" marR="0" rtl="0" algn="ctr">
              <a:lnSpc>
                <a:spcPct val="140009"/>
              </a:lnSpc>
              <a:spcBef>
                <a:spcPts val="0"/>
              </a:spcBef>
              <a:spcAft>
                <a:spcPts val="0"/>
              </a:spcAft>
              <a:buNone/>
            </a:pPr>
            <a:r>
              <a:t/>
            </a:r>
            <a:endParaRPr sz="4299">
              <a:solidFill>
                <a:srgbClr val="FFFFFF"/>
              </a:solidFill>
              <a:latin typeface="Arimo"/>
              <a:ea typeface="Arimo"/>
              <a:cs typeface="Arimo"/>
              <a:sym typeface="Arim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18"/>
                                        </p:tgtEl>
                                        <p:attrNameLst>
                                          <p:attrName>style.visibility</p:attrName>
                                        </p:attrNameLst>
                                      </p:cBhvr>
                                      <p:to>
                                        <p:strVal val="visible"/>
                                      </p:to>
                                    </p:set>
                                    <p:animEffect filter="fade" transition="in">
                                      <p:cBhvr>
                                        <p:cTn dur="500"/>
                                        <p:tgtEl>
                                          <p:spTgt spid="118"/>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19"/>
                                        </p:tgtEl>
                                        <p:attrNameLst>
                                          <p:attrName>style.visibility</p:attrName>
                                        </p:attrNameLst>
                                      </p:cBhvr>
                                      <p:to>
                                        <p:strVal val="visible"/>
                                      </p:to>
                                    </p:set>
                                    <p:animEffect filter="fade" transition="in">
                                      <p:cBhvr>
                                        <p:cTn dur="500"/>
                                        <p:tgtEl>
                                          <p:spTgt spid="1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5"/>
          <p:cNvSpPr txBox="1"/>
          <p:nvPr/>
        </p:nvSpPr>
        <p:spPr>
          <a:xfrm>
            <a:off x="1028700" y="402726"/>
            <a:ext cx="10406400" cy="5868000"/>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b="1" lang="en-US" sz="4400">
                <a:solidFill>
                  <a:srgbClr val="03376B"/>
                </a:solidFill>
                <a:latin typeface="Arimo"/>
                <a:ea typeface="Arimo"/>
                <a:cs typeface="Arimo"/>
                <a:sym typeface="Arimo"/>
              </a:rPr>
              <a:t>Σκοπός της δράσης</a:t>
            </a:r>
            <a:endParaRPr sz="3400">
              <a:latin typeface="Arimo"/>
              <a:ea typeface="Arimo"/>
              <a:cs typeface="Arimo"/>
              <a:sym typeface="Arimo"/>
            </a:endParaRPr>
          </a:p>
          <a:p>
            <a:pPr indent="0" lvl="0" marL="0" marR="0" rtl="0" algn="l">
              <a:lnSpc>
                <a:spcPct val="140012"/>
              </a:lnSpc>
              <a:spcBef>
                <a:spcPts val="0"/>
              </a:spcBef>
              <a:spcAft>
                <a:spcPts val="0"/>
              </a:spcAft>
              <a:buNone/>
            </a:pPr>
            <a:r>
              <a:rPr lang="en-US" sz="3400">
                <a:solidFill>
                  <a:srgbClr val="000000"/>
                </a:solidFill>
                <a:latin typeface="Arimo"/>
                <a:ea typeface="Arimo"/>
                <a:cs typeface="Arimo"/>
                <a:sym typeface="Arimo"/>
              </a:rPr>
              <a:t>Ανάδειξη του ρόλου των ακαδημαϊκών βιβλιοθηκών:</a:t>
            </a:r>
            <a:endParaRPr sz="3400"/>
          </a:p>
          <a:p>
            <a:pPr indent="0" lvl="0" marL="0" marR="0" rtl="0" algn="l">
              <a:lnSpc>
                <a:spcPct val="140012"/>
              </a:lnSpc>
              <a:spcBef>
                <a:spcPts val="0"/>
              </a:spcBef>
              <a:spcAft>
                <a:spcPts val="0"/>
              </a:spcAft>
              <a:buNone/>
            </a:pPr>
            <a:r>
              <a:rPr lang="en-US" sz="3400">
                <a:solidFill>
                  <a:srgbClr val="000000"/>
                </a:solidFill>
                <a:latin typeface="Arimo"/>
                <a:ea typeface="Arimo"/>
                <a:cs typeface="Arimo"/>
                <a:sym typeface="Arimo"/>
              </a:rPr>
              <a:t>● στην προώθηση της ανοικτής γνώσης</a:t>
            </a:r>
            <a:endParaRPr sz="3400">
              <a:solidFill>
                <a:srgbClr val="000000"/>
              </a:solidFill>
              <a:latin typeface="Arimo"/>
              <a:ea typeface="Arimo"/>
              <a:cs typeface="Arimo"/>
              <a:sym typeface="Arimo"/>
            </a:endParaRPr>
          </a:p>
          <a:p>
            <a:pPr indent="0" lvl="0" marL="0" marR="0" rtl="0" algn="l">
              <a:lnSpc>
                <a:spcPct val="140012"/>
              </a:lnSpc>
              <a:spcBef>
                <a:spcPts val="0"/>
              </a:spcBef>
              <a:spcAft>
                <a:spcPts val="0"/>
              </a:spcAft>
              <a:buNone/>
            </a:pPr>
            <a:r>
              <a:rPr lang="en-US" sz="3400">
                <a:solidFill>
                  <a:srgbClr val="000000"/>
                </a:solidFill>
                <a:latin typeface="Arimo"/>
                <a:ea typeface="Arimo"/>
                <a:cs typeface="Arimo"/>
                <a:sym typeface="Arimo"/>
              </a:rPr>
              <a:t>● στην κάλυψη αναγκών ατόμων με αναπηρία</a:t>
            </a:r>
            <a:endParaRPr sz="3400"/>
          </a:p>
          <a:p>
            <a:pPr indent="0" lvl="0" marL="0" marR="0" rtl="0" algn="l">
              <a:lnSpc>
                <a:spcPct val="140012"/>
              </a:lnSpc>
              <a:spcBef>
                <a:spcPts val="0"/>
              </a:spcBef>
              <a:spcAft>
                <a:spcPts val="0"/>
              </a:spcAft>
              <a:buNone/>
            </a:pPr>
            <a:r>
              <a:rPr lang="en-US" sz="3400">
                <a:solidFill>
                  <a:srgbClr val="000000"/>
                </a:solidFill>
                <a:latin typeface="Arimo"/>
                <a:ea typeface="Arimo"/>
                <a:cs typeface="Arimo"/>
                <a:sym typeface="Arimo"/>
              </a:rPr>
              <a:t>● στην ψηφιακά διαμεσολαβούμενη συμμετοχή των πολιτών</a:t>
            </a:r>
            <a:endParaRPr sz="3400">
              <a:solidFill>
                <a:srgbClr val="000000"/>
              </a:solidFill>
              <a:latin typeface="Arimo"/>
              <a:ea typeface="Arimo"/>
              <a:cs typeface="Arimo"/>
              <a:sym typeface="Arimo"/>
            </a:endParaRPr>
          </a:p>
          <a:p>
            <a:pPr indent="0" lvl="0" marL="0" marR="0" rtl="0" algn="l">
              <a:lnSpc>
                <a:spcPct val="140012"/>
              </a:lnSpc>
              <a:spcBef>
                <a:spcPts val="0"/>
              </a:spcBef>
              <a:spcAft>
                <a:spcPts val="0"/>
              </a:spcAft>
              <a:buNone/>
            </a:pPr>
            <a:r>
              <a:t/>
            </a:r>
            <a:endParaRPr sz="3400">
              <a:latin typeface="Arimo"/>
              <a:ea typeface="Arimo"/>
              <a:cs typeface="Arimo"/>
              <a:sym typeface="Arimo"/>
            </a:endParaRPr>
          </a:p>
          <a:p>
            <a:pPr indent="0" lvl="0" marL="0" marR="0" rtl="0" algn="l">
              <a:lnSpc>
                <a:spcPct val="140012"/>
              </a:lnSpc>
              <a:spcBef>
                <a:spcPts val="0"/>
              </a:spcBef>
              <a:spcAft>
                <a:spcPts val="0"/>
              </a:spcAft>
              <a:buNone/>
            </a:pPr>
            <a:r>
              <a:rPr b="1" lang="en-US" sz="3400">
                <a:solidFill>
                  <a:srgbClr val="000000"/>
                </a:solidFill>
                <a:latin typeface="Arimo"/>
                <a:ea typeface="Arimo"/>
                <a:cs typeface="Arimo"/>
                <a:sym typeface="Arimo"/>
              </a:rPr>
              <a:t>Μέσο:</a:t>
            </a:r>
            <a:r>
              <a:rPr lang="en-US" sz="3400">
                <a:solidFill>
                  <a:srgbClr val="000000"/>
                </a:solidFill>
                <a:latin typeface="Arimo"/>
                <a:ea typeface="Arimo"/>
                <a:cs typeface="Arimo"/>
                <a:sym typeface="Arimo"/>
              </a:rPr>
              <a:t> Ηχητικά βιβλία</a:t>
            </a:r>
            <a:endParaRPr sz="3400"/>
          </a:p>
        </p:txBody>
      </p:sp>
      <p:sp>
        <p:nvSpPr>
          <p:cNvPr id="125" name="Google Shape;125;p5"/>
          <p:cNvSpPr/>
          <p:nvPr/>
        </p:nvSpPr>
        <p:spPr>
          <a:xfrm>
            <a:off x="11434986" y="1028700"/>
            <a:ext cx="5856478" cy="4844688"/>
          </a:xfrm>
          <a:custGeom>
            <a:rect b="b" l="l" r="r" t="t"/>
            <a:pathLst>
              <a:path extrusionOk="0" h="4844688" w="5856478">
                <a:moveTo>
                  <a:pt x="0" y="0"/>
                </a:moveTo>
                <a:lnTo>
                  <a:pt x="5856478" y="0"/>
                </a:lnTo>
                <a:lnTo>
                  <a:pt x="5856478" y="4844688"/>
                </a:lnTo>
                <a:lnTo>
                  <a:pt x="0" y="484468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6" name="Google Shape;126;p5"/>
          <p:cNvSpPr txBox="1"/>
          <p:nvPr/>
        </p:nvSpPr>
        <p:spPr>
          <a:xfrm>
            <a:off x="1028700" y="6429113"/>
            <a:ext cx="17259300" cy="3842100"/>
          </a:xfrm>
          <a:prstGeom prst="rect">
            <a:avLst/>
          </a:prstGeom>
          <a:noFill/>
          <a:ln>
            <a:noFill/>
          </a:ln>
        </p:spPr>
        <p:txBody>
          <a:bodyPr anchorCtr="0" anchor="t" bIns="0" lIns="0" spcFirstLastPara="1" rIns="0" wrap="square" tIns="0">
            <a:spAutoFit/>
          </a:bodyPr>
          <a:lstStyle/>
          <a:p>
            <a:pPr indent="0" lvl="0" marL="0" marR="0" rtl="0" algn="l">
              <a:lnSpc>
                <a:spcPct val="140012"/>
              </a:lnSpc>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lnSpc>
                <a:spcPct val="140012"/>
              </a:lnSpc>
              <a:spcBef>
                <a:spcPts val="0"/>
              </a:spcBef>
              <a:spcAft>
                <a:spcPts val="0"/>
              </a:spcAft>
              <a:buNone/>
            </a:pPr>
            <a:r>
              <a:rPr b="1" lang="en-US" sz="3400">
                <a:solidFill>
                  <a:srgbClr val="000000"/>
                </a:solidFill>
                <a:latin typeface="Arimo"/>
                <a:ea typeface="Arimo"/>
                <a:cs typeface="Arimo"/>
                <a:sym typeface="Arimo"/>
              </a:rPr>
              <a:t>Μέθοδος:</a:t>
            </a:r>
            <a:r>
              <a:rPr lang="en-US" sz="3400">
                <a:solidFill>
                  <a:srgbClr val="000000"/>
                </a:solidFill>
                <a:latin typeface="Arimo"/>
                <a:ea typeface="Arimo"/>
                <a:cs typeface="Arimo"/>
                <a:sym typeface="Arimo"/>
              </a:rPr>
              <a:t> Πληθοπορισμός (crowdsourcing): </a:t>
            </a:r>
            <a:endParaRPr sz="3400"/>
          </a:p>
          <a:p>
            <a:pPr indent="0" lvl="0" marL="0" marR="0" rtl="0" algn="l">
              <a:lnSpc>
                <a:spcPct val="140012"/>
              </a:lnSpc>
              <a:spcBef>
                <a:spcPts val="0"/>
              </a:spcBef>
              <a:spcAft>
                <a:spcPts val="0"/>
              </a:spcAft>
              <a:buNone/>
            </a:pPr>
            <a:r>
              <a:rPr lang="en-US" sz="3400">
                <a:solidFill>
                  <a:srgbClr val="000000"/>
                </a:solidFill>
                <a:latin typeface="Arimo"/>
                <a:ea typeface="Arimo"/>
                <a:cs typeface="Arimo"/>
                <a:sym typeface="Arimo"/>
              </a:rPr>
              <a:t>Συνδυασμός συλλογικής παραγωγής περιεχομένου από πολίτες με τη βοήθεια τεχνολογικών πλατφορμών</a:t>
            </a:r>
            <a:endParaRPr sz="3400"/>
          </a:p>
          <a:p>
            <a:pPr indent="0" lvl="0" marL="0" marR="0" rtl="0" algn="l">
              <a:lnSpc>
                <a:spcPct val="140012"/>
              </a:lnSpc>
              <a:spcBef>
                <a:spcPts val="0"/>
              </a:spcBef>
              <a:spcAft>
                <a:spcPts val="0"/>
              </a:spcAft>
              <a:buNone/>
            </a:pPr>
            <a:r>
              <a:t/>
            </a:r>
            <a:endParaRPr sz="3400"/>
          </a:p>
          <a:p>
            <a:pPr indent="0" lvl="0" marL="0" marR="0" rtl="0" algn="l">
              <a:lnSpc>
                <a:spcPct val="140012"/>
              </a:lnSpc>
              <a:spcBef>
                <a:spcPts val="0"/>
              </a:spcBef>
              <a:spcAft>
                <a:spcPts val="0"/>
              </a:spcAft>
              <a:buNone/>
            </a:pPr>
            <a:r>
              <a:rPr b="1" lang="en-US" sz="3400">
                <a:solidFill>
                  <a:srgbClr val="000000"/>
                </a:solidFill>
                <a:latin typeface="Arimo"/>
                <a:ea typeface="Arimo"/>
                <a:cs typeface="Arimo"/>
                <a:sym typeface="Arimo"/>
              </a:rPr>
              <a:t>Στόχος:</a:t>
            </a:r>
            <a:r>
              <a:rPr lang="en-US" sz="3400">
                <a:solidFill>
                  <a:srgbClr val="000000"/>
                </a:solidFill>
                <a:latin typeface="Arimo"/>
                <a:ea typeface="Arimo"/>
                <a:cs typeface="Arimo"/>
                <a:sym typeface="Arimo"/>
              </a:rPr>
              <a:t> Βιωσιμότητα της δράσης και υιοθέτηση του μοντέλου από άλλες βιβλιοθήκες</a:t>
            </a:r>
            <a:endParaRPr sz="34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24"/>
                                        </p:tgtEl>
                                        <p:attrNameLst>
                                          <p:attrName>style.visibility</p:attrName>
                                        </p:attrNameLst>
                                      </p:cBhvr>
                                      <p:to>
                                        <p:strVal val="visible"/>
                                      </p:to>
                                    </p:set>
                                    <p:animEffect filter="fade" transition="in">
                                      <p:cBhvr>
                                        <p:cTn dur="500"/>
                                        <p:tgtEl>
                                          <p:spTgt spid="124"/>
                                        </p:tgtEl>
                                      </p:cBhvr>
                                    </p:animEffect>
                                  </p:childTnLst>
                                </p:cTn>
                              </p:par>
                              <p:par>
                                <p:cTn fill="hold" nodeType="withEffect" presetClass="entr" presetID="10" presetSubtype="0">
                                  <p:stCondLst>
                                    <p:cond delay="0"/>
                                  </p:stCondLst>
                                  <p:childTnLst>
                                    <p:set>
                                      <p:cBhvr>
                                        <p:cTn dur="1" fill="hold">
                                          <p:stCondLst>
                                            <p:cond delay="0"/>
                                          </p:stCondLst>
                                        </p:cTn>
                                        <p:tgtEl>
                                          <p:spTgt spid="125"/>
                                        </p:tgtEl>
                                        <p:attrNameLst>
                                          <p:attrName>style.visibility</p:attrName>
                                        </p:attrNameLst>
                                      </p:cBhvr>
                                      <p:to>
                                        <p:strVal val="visible"/>
                                      </p:to>
                                    </p:set>
                                    <p:animEffect filter="fade" transition="in">
                                      <p:cBhvr>
                                        <p:cTn dur="500"/>
                                        <p:tgtEl>
                                          <p:spTgt spid="125"/>
                                        </p:tgtEl>
                                      </p:cBhvr>
                                    </p:animEffect>
                                  </p:childTnLst>
                                </p:cTn>
                              </p:par>
                              <p:par>
                                <p:cTn fill="hold" nodeType="withEffect" presetClass="entr" presetID="10" presetSubtype="0">
                                  <p:stCondLst>
                                    <p:cond delay="0"/>
                                  </p:stCondLst>
                                  <p:childTnLst>
                                    <p:set>
                                      <p:cBhvr>
                                        <p:cTn dur="1" fill="hold">
                                          <p:stCondLst>
                                            <p:cond delay="0"/>
                                          </p:stCondLst>
                                        </p:cTn>
                                        <p:tgtEl>
                                          <p:spTgt spid="126"/>
                                        </p:tgtEl>
                                        <p:attrNameLst>
                                          <p:attrName>style.visibility</p:attrName>
                                        </p:attrNameLst>
                                      </p:cBhvr>
                                      <p:to>
                                        <p:strVal val="visible"/>
                                      </p:to>
                                    </p:set>
                                    <p:animEffect filter="fade" transition="in">
                                      <p:cBhvr>
                                        <p:cTn dur="500"/>
                                        <p:tgtEl>
                                          <p:spTgt spid="1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g3e74447d0ee_0_19"/>
          <p:cNvSpPr/>
          <p:nvPr/>
        </p:nvSpPr>
        <p:spPr>
          <a:xfrm>
            <a:off x="6582313" y="1586250"/>
            <a:ext cx="5123400" cy="2571900"/>
          </a:xfrm>
          <a:prstGeom prst="wedgeRoundRectCallout">
            <a:avLst>
              <a:gd fmla="val -20833" name="adj1"/>
              <a:gd fmla="val 62500" name="adj2"/>
              <a:gd fmla="val 0" name="adj3"/>
            </a:avLst>
          </a:prstGeom>
          <a:solidFill>
            <a:schemeClr val="lt1"/>
          </a:solid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32" name="Google Shape;132;g3e74447d0ee_0_19"/>
          <p:cNvSpPr txBox="1"/>
          <p:nvPr/>
        </p:nvSpPr>
        <p:spPr>
          <a:xfrm>
            <a:off x="6805063" y="1708050"/>
            <a:ext cx="4677900" cy="24501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Clr>
                <a:schemeClr val="dk1"/>
              </a:buClr>
              <a:buSzPts val="1100"/>
              <a:buFont typeface="Arial"/>
              <a:buNone/>
            </a:pPr>
            <a:r>
              <a:rPr lang="en-US" sz="3200">
                <a:latin typeface="Arimo"/>
                <a:ea typeface="Arimo"/>
                <a:cs typeface="Arimo"/>
                <a:sym typeface="Arimo"/>
              </a:rPr>
              <a:t>Άρχισα να σκέφτομαι πόσο σημαντικό είναι να έχουν όλοι οι άνθρωποι πρόσβαση σε βιβλία.</a:t>
            </a:r>
            <a:endParaRPr sz="3200">
              <a:solidFill>
                <a:schemeClr val="dk1"/>
              </a:solidFill>
              <a:latin typeface="Calibri"/>
              <a:ea typeface="Calibri"/>
              <a:cs typeface="Calibri"/>
              <a:sym typeface="Calibri"/>
            </a:endParaRPr>
          </a:p>
        </p:txBody>
      </p:sp>
      <p:sp>
        <p:nvSpPr>
          <p:cNvPr id="133" name="Google Shape;133;g3e74447d0ee_0_19"/>
          <p:cNvSpPr/>
          <p:nvPr/>
        </p:nvSpPr>
        <p:spPr>
          <a:xfrm flipH="1" rot="10800000">
            <a:off x="10732400" y="6853748"/>
            <a:ext cx="6638100" cy="1849200"/>
          </a:xfrm>
          <a:prstGeom prst="wedgeRoundRectCallout">
            <a:avLst>
              <a:gd fmla="val -20833" name="adj1"/>
              <a:gd fmla="val 62500" name="adj2"/>
              <a:gd fmla="val 0" name="adj3"/>
            </a:avLst>
          </a:prstGeom>
          <a:solidFill>
            <a:schemeClr val="lt1"/>
          </a:solidFill>
          <a:ln cap="flat" cmpd="sng" w="49375">
            <a:solidFill>
              <a:schemeClr val="dk1"/>
            </a:solidFill>
            <a:prstDash val="solid"/>
            <a:round/>
            <a:headEnd len="sm" w="sm" type="none"/>
            <a:tailEnd len="sm" w="sm" type="none"/>
          </a:ln>
        </p:spPr>
        <p:txBody>
          <a:bodyPr anchorCtr="0" anchor="ctr" bIns="118450" lIns="118450" spcFirstLastPara="1" rIns="118450" wrap="square" tIns="118450">
            <a:noAutofit/>
          </a:bodyPr>
          <a:lstStyle/>
          <a:p>
            <a:pPr indent="0" lvl="0" marL="0" rtl="0" algn="ctr">
              <a:spcBef>
                <a:spcPts val="0"/>
              </a:spcBef>
              <a:spcAft>
                <a:spcPts val="0"/>
              </a:spcAft>
              <a:buNone/>
            </a:pPr>
            <a:r>
              <a:t/>
            </a:r>
            <a:endParaRPr sz="1814">
              <a:latin typeface="Calibri"/>
              <a:ea typeface="Calibri"/>
              <a:cs typeface="Calibri"/>
              <a:sym typeface="Calibri"/>
            </a:endParaRPr>
          </a:p>
        </p:txBody>
      </p:sp>
      <p:sp>
        <p:nvSpPr>
          <p:cNvPr id="134" name="Google Shape;134;g3e74447d0ee_0_19"/>
          <p:cNvSpPr txBox="1"/>
          <p:nvPr/>
        </p:nvSpPr>
        <p:spPr>
          <a:xfrm>
            <a:off x="11021249" y="7011551"/>
            <a:ext cx="6060900" cy="3174300"/>
          </a:xfrm>
          <a:prstGeom prst="rect">
            <a:avLst/>
          </a:prstGeom>
          <a:noFill/>
          <a:ln>
            <a:noFill/>
          </a:ln>
        </p:spPr>
        <p:txBody>
          <a:bodyPr anchorCtr="0" anchor="t" bIns="118450" lIns="118450" spcFirstLastPara="1" rIns="118450" wrap="square" tIns="118450">
            <a:noAutofit/>
          </a:bodyPr>
          <a:lstStyle/>
          <a:p>
            <a:pPr indent="0" lvl="0" marL="0" rtl="0" algn="just">
              <a:lnSpc>
                <a:spcPct val="115000"/>
              </a:lnSpc>
              <a:spcBef>
                <a:spcPts val="0"/>
              </a:spcBef>
              <a:spcAft>
                <a:spcPts val="0"/>
              </a:spcAft>
              <a:buNone/>
            </a:pPr>
            <a:r>
              <a:rPr lang="en-US" sz="3400">
                <a:latin typeface="Arimo"/>
                <a:ea typeface="Arimo"/>
                <a:cs typeface="Arimo"/>
                <a:sym typeface="Arimo"/>
              </a:rPr>
              <a:t>Αίσθημα προσφοράς και νέα γνώση.</a:t>
            </a:r>
            <a:endParaRPr sz="3628">
              <a:solidFill>
                <a:schemeClr val="dk1"/>
              </a:solidFill>
              <a:latin typeface="Calibri"/>
              <a:ea typeface="Calibri"/>
              <a:cs typeface="Calibri"/>
              <a:sym typeface="Calibri"/>
            </a:endParaRPr>
          </a:p>
        </p:txBody>
      </p:sp>
      <p:sp>
        <p:nvSpPr>
          <p:cNvPr id="135" name="Google Shape;135;g3e74447d0ee_0_19"/>
          <p:cNvSpPr/>
          <p:nvPr/>
        </p:nvSpPr>
        <p:spPr>
          <a:xfrm flipH="1" rot="10800000">
            <a:off x="861150" y="7071850"/>
            <a:ext cx="5123400" cy="2571900"/>
          </a:xfrm>
          <a:prstGeom prst="wedgeRoundRectCallout">
            <a:avLst>
              <a:gd fmla="val -20833" name="adj1"/>
              <a:gd fmla="val 62500" name="adj2"/>
              <a:gd fmla="val 0" name="adj3"/>
            </a:avLst>
          </a:prstGeom>
          <a:solidFill>
            <a:schemeClr val="lt1"/>
          </a:solid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36" name="Google Shape;136;g3e74447d0ee_0_19"/>
          <p:cNvSpPr txBox="1"/>
          <p:nvPr/>
        </p:nvSpPr>
        <p:spPr>
          <a:xfrm>
            <a:off x="1083900" y="7294750"/>
            <a:ext cx="4677900" cy="2450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US" sz="3400">
                <a:latin typeface="Arimo"/>
                <a:ea typeface="Arimo"/>
                <a:cs typeface="Arimo"/>
                <a:sym typeface="Arimo"/>
              </a:rPr>
              <a:t>Βελτίωσα την αυτοσυγκέντρωση και την αυτοεκτίμηση μου.</a:t>
            </a:r>
            <a:endParaRPr sz="3300">
              <a:solidFill>
                <a:schemeClr val="dk1"/>
              </a:solidFill>
              <a:latin typeface="Calibri"/>
              <a:ea typeface="Calibri"/>
              <a:cs typeface="Calibri"/>
              <a:sym typeface="Calibri"/>
            </a:endParaRPr>
          </a:p>
        </p:txBody>
      </p:sp>
      <p:sp>
        <p:nvSpPr>
          <p:cNvPr id="137" name="Google Shape;137;g3e74447d0ee_0_19"/>
          <p:cNvSpPr/>
          <p:nvPr/>
        </p:nvSpPr>
        <p:spPr>
          <a:xfrm>
            <a:off x="12618988" y="812150"/>
            <a:ext cx="5123400" cy="2571900"/>
          </a:xfrm>
          <a:prstGeom prst="wedgeRoundRectCallout">
            <a:avLst>
              <a:gd fmla="val -20833" name="adj1"/>
              <a:gd fmla="val 62500" name="adj2"/>
              <a:gd fmla="val 0" name="adj3"/>
            </a:avLst>
          </a:prstGeom>
          <a:solidFill>
            <a:schemeClr val="lt1"/>
          </a:solid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38" name="Google Shape;138;g3e74447d0ee_0_19"/>
          <p:cNvSpPr txBox="1"/>
          <p:nvPr/>
        </p:nvSpPr>
        <p:spPr>
          <a:xfrm>
            <a:off x="12841738" y="1161200"/>
            <a:ext cx="4677900" cy="1185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US" sz="3400">
                <a:latin typeface="Arimo"/>
                <a:ea typeface="Arimo"/>
                <a:cs typeface="Arimo"/>
                <a:sym typeface="Arimo"/>
              </a:rPr>
              <a:t>Αίσθηση του ανήκειν σε μία ομάδα με θετικό πρόσημο.</a:t>
            </a:r>
            <a:endParaRPr sz="3200">
              <a:solidFill>
                <a:schemeClr val="dk1"/>
              </a:solidFill>
              <a:latin typeface="Calibri"/>
              <a:ea typeface="Calibri"/>
              <a:cs typeface="Calibri"/>
              <a:sym typeface="Calibri"/>
            </a:endParaRPr>
          </a:p>
        </p:txBody>
      </p:sp>
      <p:sp>
        <p:nvSpPr>
          <p:cNvPr id="139" name="Google Shape;139;g3e74447d0ee_0_19"/>
          <p:cNvSpPr/>
          <p:nvPr/>
        </p:nvSpPr>
        <p:spPr>
          <a:xfrm>
            <a:off x="545613" y="660350"/>
            <a:ext cx="5123400" cy="2571900"/>
          </a:xfrm>
          <a:prstGeom prst="wedgeRoundRectCallout">
            <a:avLst>
              <a:gd fmla="val -20833" name="adj1"/>
              <a:gd fmla="val 62500" name="adj2"/>
              <a:gd fmla="val 0" name="adj3"/>
            </a:avLst>
          </a:prstGeom>
          <a:solidFill>
            <a:schemeClr val="lt1"/>
          </a:solid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40" name="Google Shape;140;g3e74447d0ee_0_19"/>
          <p:cNvSpPr txBox="1"/>
          <p:nvPr/>
        </p:nvSpPr>
        <p:spPr>
          <a:xfrm>
            <a:off x="768363" y="1085750"/>
            <a:ext cx="4677900" cy="2450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US" sz="3400">
                <a:latin typeface="Arimo"/>
                <a:ea typeface="Arimo"/>
                <a:cs typeface="Arimo"/>
                <a:sym typeface="Arimo"/>
              </a:rPr>
              <a:t>Μου έδωσε το κίνητρο να συνεχίσω να διαβάζω για άλλους.</a:t>
            </a:r>
            <a:endParaRPr sz="3100">
              <a:solidFill>
                <a:schemeClr val="dk1"/>
              </a:solidFill>
              <a:latin typeface="Calibri"/>
              <a:ea typeface="Calibri"/>
              <a:cs typeface="Calibri"/>
              <a:sym typeface="Calibri"/>
            </a:endParaRPr>
          </a:p>
        </p:txBody>
      </p:sp>
      <p:sp>
        <p:nvSpPr>
          <p:cNvPr id="141" name="Google Shape;141;g3e74447d0ee_0_19"/>
          <p:cNvSpPr txBox="1"/>
          <p:nvPr/>
        </p:nvSpPr>
        <p:spPr>
          <a:xfrm>
            <a:off x="2875052" y="5207150"/>
            <a:ext cx="12537900" cy="815700"/>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1" lang="en-US" sz="5299">
                <a:solidFill>
                  <a:srgbClr val="03376B"/>
                </a:solidFill>
                <a:latin typeface="Arimo"/>
                <a:ea typeface="Arimo"/>
                <a:cs typeface="Arimo"/>
                <a:sym typeface="Arimo"/>
              </a:rPr>
              <a:t>Τι είπαν οι εθελοντές για τη δράση</a:t>
            </a:r>
            <a:endParaRPr>
              <a:solidFill>
                <a:srgbClr val="03376B"/>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A1A1A"/>
        </a:solidFill>
      </p:bgPr>
    </p:bg>
    <p:spTree>
      <p:nvGrpSpPr>
        <p:cNvPr id="145" name="Shape 145"/>
        <p:cNvGrpSpPr/>
        <p:nvPr/>
      </p:nvGrpSpPr>
      <p:grpSpPr>
        <a:xfrm>
          <a:off x="0" y="0"/>
          <a:ext cx="0" cy="0"/>
          <a:chOff x="0" y="0"/>
          <a:chExt cx="0" cy="0"/>
        </a:xfrm>
      </p:grpSpPr>
      <p:sp>
        <p:nvSpPr>
          <p:cNvPr id="146" name="Google Shape;146;g3e74447d0ee_0_48"/>
          <p:cNvSpPr/>
          <p:nvPr/>
        </p:nvSpPr>
        <p:spPr>
          <a:xfrm>
            <a:off x="-267000" y="946250"/>
            <a:ext cx="21036492" cy="4854496"/>
          </a:xfrm>
          <a:custGeom>
            <a:rect b="b" l="l" r="r" t="t"/>
            <a:pathLst>
              <a:path extrusionOk="0" h="4383292" w="18740750">
                <a:moveTo>
                  <a:pt x="0" y="0"/>
                </a:moveTo>
                <a:lnTo>
                  <a:pt x="18740749" y="0"/>
                </a:lnTo>
                <a:lnTo>
                  <a:pt x="18740749" y="4383292"/>
                </a:lnTo>
                <a:lnTo>
                  <a:pt x="0" y="4383292"/>
                </a:lnTo>
                <a:lnTo>
                  <a:pt x="0" y="0"/>
                </a:lnTo>
                <a:close/>
              </a:path>
            </a:pathLst>
          </a:custGeom>
          <a:blipFill rotWithShape="1">
            <a:blip r:embed="rId3">
              <a:alphaModFix/>
            </a:blip>
            <a:stretch>
              <a:fillRect b="-97251" l="0" r="0" t="-1652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7" name="Google Shape;147;g3e74447d0ee_0_48"/>
          <p:cNvSpPr txBox="1"/>
          <p:nvPr/>
        </p:nvSpPr>
        <p:spPr>
          <a:xfrm>
            <a:off x="13106401" y="207643"/>
            <a:ext cx="4751700" cy="738600"/>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None/>
            </a:pPr>
            <a:r>
              <a:rPr lang="en-US" sz="4799">
                <a:solidFill>
                  <a:srgbClr val="E6C619"/>
                </a:solidFill>
                <a:latin typeface="Didact Gothic"/>
                <a:ea typeface="Didact Gothic"/>
                <a:cs typeface="Didact Gothic"/>
                <a:sym typeface="Didact Gothic"/>
              </a:rPr>
              <a:t>Φάσεις δράσης</a:t>
            </a:r>
            <a:endParaRPr sz="4799">
              <a:solidFill>
                <a:srgbClr val="E6C619"/>
              </a:solidFill>
              <a:latin typeface="Didact Gothic"/>
              <a:ea typeface="Didact Gothic"/>
              <a:cs typeface="Didact Gothic"/>
              <a:sym typeface="Didact Gothic"/>
            </a:endParaRPr>
          </a:p>
        </p:txBody>
      </p:sp>
      <p:sp>
        <p:nvSpPr>
          <p:cNvPr id="148" name="Google Shape;148;g3e74447d0ee_0_48"/>
          <p:cNvSpPr/>
          <p:nvPr/>
        </p:nvSpPr>
        <p:spPr>
          <a:xfrm>
            <a:off x="-84751" y="5828100"/>
            <a:ext cx="8689078" cy="3896920"/>
          </a:xfrm>
          <a:custGeom>
            <a:rect b="b" l="l" r="r" t="t"/>
            <a:pathLst>
              <a:path extrusionOk="0" h="3896920" w="8689078">
                <a:moveTo>
                  <a:pt x="0" y="0"/>
                </a:moveTo>
                <a:lnTo>
                  <a:pt x="8689078" y="0"/>
                </a:lnTo>
                <a:lnTo>
                  <a:pt x="8689078" y="3896920"/>
                </a:lnTo>
                <a:lnTo>
                  <a:pt x="0" y="3896920"/>
                </a:lnTo>
                <a:lnTo>
                  <a:pt x="0" y="0"/>
                </a:lnTo>
                <a:close/>
              </a:path>
            </a:pathLst>
          </a:custGeom>
          <a:blipFill rotWithShape="1">
            <a:blip r:embed="rId3">
              <a:alphaModFix/>
            </a:blip>
            <a:stretch>
              <a:fillRect b="-8709" l="-1631" r="-114049" t="-13173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9" name="Google Shape;149;g3e74447d0ee_0_48"/>
          <p:cNvSpPr/>
          <p:nvPr/>
        </p:nvSpPr>
        <p:spPr>
          <a:xfrm>
            <a:off x="8239373" y="5810996"/>
            <a:ext cx="10275002" cy="3897012"/>
          </a:xfrm>
          <a:custGeom>
            <a:rect b="b" l="l" r="r" t="t"/>
            <a:pathLst>
              <a:path extrusionOk="0" h="3897012" w="10275002">
                <a:moveTo>
                  <a:pt x="0" y="0"/>
                </a:moveTo>
                <a:lnTo>
                  <a:pt x="10275002" y="0"/>
                </a:lnTo>
                <a:lnTo>
                  <a:pt x="10275002" y="3897012"/>
                </a:lnTo>
                <a:lnTo>
                  <a:pt x="0" y="3897012"/>
                </a:lnTo>
                <a:lnTo>
                  <a:pt x="0" y="0"/>
                </a:lnTo>
                <a:close/>
              </a:path>
            </a:pathLst>
          </a:custGeom>
          <a:blipFill rotWithShape="1">
            <a:blip r:embed="rId3">
              <a:alphaModFix/>
            </a:blip>
            <a:stretch>
              <a:fillRect b="-9149" l="-82389" r="0" t="-13129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46"/>
                                        </p:tgtEl>
                                        <p:attrNameLst>
                                          <p:attrName>style.visibility</p:attrName>
                                        </p:attrNameLst>
                                      </p:cBhvr>
                                      <p:to>
                                        <p:strVal val="visible"/>
                                      </p:to>
                                    </p:set>
                                    <p:animEffect filter="fade" transition="in">
                                      <p:cBhvr>
                                        <p:cTn dur="1000"/>
                                        <p:tgtEl>
                                          <p:spTgt spid="146"/>
                                        </p:tgtEl>
                                      </p:cBhvr>
                                    </p:animEffect>
                                  </p:childTnLst>
                                </p:cTn>
                              </p:par>
                              <p:par>
                                <p:cTn fill="hold" nodeType="withEffect" presetClass="entr" presetID="10" presetSubtype="0">
                                  <p:stCondLst>
                                    <p:cond delay="1000"/>
                                  </p:stCondLst>
                                  <p:childTnLst>
                                    <p:set>
                                      <p:cBhvr>
                                        <p:cTn dur="1" fill="hold">
                                          <p:stCondLst>
                                            <p:cond delay="0"/>
                                          </p:stCondLst>
                                        </p:cTn>
                                        <p:tgtEl>
                                          <p:spTgt spid="148"/>
                                        </p:tgtEl>
                                        <p:attrNameLst>
                                          <p:attrName>style.visibility</p:attrName>
                                        </p:attrNameLst>
                                      </p:cBhvr>
                                      <p:to>
                                        <p:strVal val="visible"/>
                                      </p:to>
                                    </p:set>
                                    <p:animEffect filter="fade" transition="in">
                                      <p:cBhvr>
                                        <p:cTn dur="1000"/>
                                        <p:tgtEl>
                                          <p:spTgt spid="148"/>
                                        </p:tgtEl>
                                      </p:cBhvr>
                                    </p:animEffect>
                                  </p:childTnLst>
                                </p:cTn>
                              </p:par>
                              <p:par>
                                <p:cTn fill="hold" nodeType="withEffect" presetClass="entr" presetID="10" presetSubtype="0">
                                  <p:stCondLst>
                                    <p:cond delay="1000"/>
                                  </p:stCondLst>
                                  <p:childTnLst>
                                    <p:set>
                                      <p:cBhvr>
                                        <p:cTn dur="1" fill="hold">
                                          <p:stCondLst>
                                            <p:cond delay="0"/>
                                          </p:stCondLst>
                                        </p:cTn>
                                        <p:tgtEl>
                                          <p:spTgt spid="149"/>
                                        </p:tgtEl>
                                        <p:attrNameLst>
                                          <p:attrName>style.visibility</p:attrName>
                                        </p:attrNameLst>
                                      </p:cBhvr>
                                      <p:to>
                                        <p:strVal val="visible"/>
                                      </p:to>
                                    </p:set>
                                    <p:animEffect filter="fade" transition="in">
                                      <p:cBhvr>
                                        <p:cTn dur="1000"/>
                                        <p:tgtEl>
                                          <p:spTgt spid="1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A1A1A"/>
        </a:solidFill>
      </p:bgPr>
    </p:bg>
    <p:spTree>
      <p:nvGrpSpPr>
        <p:cNvPr id="153" name="Shape 153"/>
        <p:cNvGrpSpPr/>
        <p:nvPr/>
      </p:nvGrpSpPr>
      <p:grpSpPr>
        <a:xfrm>
          <a:off x="0" y="0"/>
          <a:ext cx="0" cy="0"/>
          <a:chOff x="0" y="0"/>
          <a:chExt cx="0" cy="0"/>
        </a:xfrm>
      </p:grpSpPr>
      <p:sp>
        <p:nvSpPr>
          <p:cNvPr id="154" name="Google Shape;154;p7"/>
          <p:cNvSpPr/>
          <p:nvPr/>
        </p:nvSpPr>
        <p:spPr>
          <a:xfrm>
            <a:off x="0" y="-205750"/>
            <a:ext cx="19979640" cy="1049274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54"/>
                                        </p:tgtEl>
                                        <p:attrNameLst>
                                          <p:attrName>style.visibility</p:attrName>
                                        </p:attrNameLst>
                                      </p:cBhvr>
                                      <p:to>
                                        <p:strVal val="visible"/>
                                      </p:to>
                                    </p:set>
                                    <p:animEffect filter="fade" transition="in">
                                      <p:cBhvr>
                                        <p:cTn dur="500"/>
                                        <p:tgtEl>
                                          <p:spTgt spid="1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A1A1A"/>
        </a:solidFill>
      </p:bgPr>
    </p:bg>
    <p:spTree>
      <p:nvGrpSpPr>
        <p:cNvPr id="158" name="Shape 158"/>
        <p:cNvGrpSpPr/>
        <p:nvPr/>
      </p:nvGrpSpPr>
      <p:grpSpPr>
        <a:xfrm>
          <a:off x="0" y="0"/>
          <a:ext cx="0" cy="0"/>
          <a:chOff x="0" y="0"/>
          <a:chExt cx="0" cy="0"/>
        </a:xfrm>
      </p:grpSpPr>
      <p:sp>
        <p:nvSpPr>
          <p:cNvPr id="159" name="Google Shape;159;p8"/>
          <p:cNvSpPr/>
          <p:nvPr/>
        </p:nvSpPr>
        <p:spPr>
          <a:xfrm>
            <a:off x="0" y="-182250"/>
            <a:ext cx="20025360" cy="10467023"/>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100">
              <a:solidFill>
                <a:schemeClr val="dk1"/>
              </a:solidFill>
              <a:latin typeface="Calibri"/>
              <a:ea typeface="Calibri"/>
              <a:cs typeface="Calibri"/>
              <a:sym typeface="Calibri"/>
            </a:endParaRPr>
          </a:p>
        </p:txBody>
      </p:sp>
      <p:sp>
        <p:nvSpPr>
          <p:cNvPr id="160" name="Google Shape;160;p8"/>
          <p:cNvSpPr txBox="1"/>
          <p:nvPr/>
        </p:nvSpPr>
        <p:spPr>
          <a:xfrm>
            <a:off x="522450" y="5100600"/>
            <a:ext cx="5086800" cy="1594200"/>
          </a:xfrm>
          <a:prstGeom prst="rect">
            <a:avLst/>
          </a:prstGeom>
          <a:noFill/>
          <a:ln>
            <a:noFill/>
          </a:ln>
        </p:spPr>
        <p:txBody>
          <a:bodyPr anchorCtr="0" anchor="t" bIns="0" lIns="0" spcFirstLastPara="1" rIns="0" wrap="square" tIns="0">
            <a:spAutoFit/>
          </a:bodyPr>
          <a:lstStyle/>
          <a:p>
            <a:pPr indent="0" lvl="0" marL="0" rtl="0" algn="l">
              <a:lnSpc>
                <a:spcPct val="140007"/>
              </a:lnSpc>
              <a:spcBef>
                <a:spcPts val="0"/>
              </a:spcBef>
              <a:spcAft>
                <a:spcPts val="0"/>
              </a:spcAft>
              <a:buClr>
                <a:schemeClr val="dk1"/>
              </a:buClr>
              <a:buFont typeface="Arial"/>
              <a:buNone/>
            </a:pPr>
            <a:r>
              <a:rPr b="1" lang="en-US" sz="4899">
                <a:solidFill>
                  <a:srgbClr val="03376B"/>
                </a:solidFill>
                <a:latin typeface="Arimo"/>
                <a:ea typeface="Arimo"/>
                <a:cs typeface="Arimo"/>
                <a:sym typeface="Arimo"/>
              </a:rPr>
              <a:t>8 εθελοντές</a:t>
            </a:r>
            <a:endParaRPr b="1" sz="4899">
              <a:solidFill>
                <a:srgbClr val="03376B"/>
              </a:solidFill>
              <a:latin typeface="Arimo"/>
              <a:ea typeface="Arimo"/>
              <a:cs typeface="Arimo"/>
              <a:sym typeface="Arimo"/>
            </a:endParaRPr>
          </a:p>
          <a:p>
            <a:pPr indent="0" lvl="0" marL="0" marR="0" rtl="0" algn="l">
              <a:lnSpc>
                <a:spcPct val="140007"/>
              </a:lnSpc>
              <a:spcBef>
                <a:spcPts val="0"/>
              </a:spcBef>
              <a:spcAft>
                <a:spcPts val="0"/>
              </a:spcAft>
              <a:buNone/>
            </a:pPr>
            <a:r>
              <a:rPr b="1" lang="en-US" sz="3499">
                <a:solidFill>
                  <a:srgbClr val="03376B"/>
                </a:solidFill>
                <a:latin typeface="Arimo"/>
                <a:ea typeface="Arimo"/>
                <a:cs typeface="Arimo"/>
                <a:sym typeface="Arimo"/>
              </a:rPr>
              <a:t>Ιανουάριος 2026</a:t>
            </a:r>
            <a:endParaRPr sz="1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59"/>
                                        </p:tgtEl>
                                        <p:attrNameLst>
                                          <p:attrName>style.visibility</p:attrName>
                                        </p:attrNameLst>
                                      </p:cBhvr>
                                      <p:to>
                                        <p:strVal val="visible"/>
                                      </p:to>
                                    </p:set>
                                    <p:animEffect filter="fade" transition="in">
                                      <p:cBhvr>
                                        <p:cTn dur="500"/>
                                        <p:tgtEl>
                                          <p:spTgt spid="1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cp:coreProperties>
</file>