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Ultra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47WlywZE/QIfjbkbPJhtMXXhq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Ult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"Μπορούμε να δούμε πάντα αν ο αέρας είναι καθαρός;"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"Πότε καταλαβαίνουμε ότι ο αέρας είναι βρώμικος;"</a:t>
            </a:r>
            <a:r>
              <a:rPr lang="en-US"/>
              <a:t> (Απαντήσεις μπορεί να περιλαμβάνουν μυρωδιά καπνού, ομίχλη, δυσκολία στην αναπνοή).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lang="en-US"/>
              <a:t>"Τι νομίζετε ότι θα δείξουν οι αισθητήρες μας; Θα είναι καθαρός ο αέρας γύρω από το σχολείο σας;"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3662fe428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3d3662fe428_4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46c550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3046c5509f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3662fe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d3662fe42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3662fe4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d3662fe428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3662fe428_2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3662fe428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3662fe42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3662fe42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3662fe42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d3662fe428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3662fe428_2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3662fe428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Κάθε χρόνο, η ατμοσφαιρική ρύπανση από τα καυσαέρια των αυτοκινήτων και των εργοστασίων προκαλεί περίπου 7 εκατομμύρια πρόωρους θανάτους παγκοσμίως.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Η πλαστική ρύπανση γεμίζει τους ωκεανούς με 11 εκατομμύρια τόνους πλαστικών, σκοτώνοντας χιλιάδες θαλάσσια είδη.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Τα καράβια διαρρέουν πάνω από 1 εκατομμύριο τόνους πετρελαίου κάθε δεκαετία, μολύνοντας το νερό και καταστρέφοντας τη θαλάσσια ζωή."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Τουλάχιστον 33.000 θάνατοι ετησίως σε όλο τον κόσμο μπορούν να αποδοθούν στην ατμοσφαιρική ρύπανση από δασικές πυρκαγιές.</a:t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3662fe428_1_32"/>
          <p:cNvSpPr/>
          <p:nvPr/>
        </p:nvSpPr>
        <p:spPr>
          <a:xfrm>
            <a:off x="-150" y="10091400"/>
            <a:ext cx="18288000" cy="19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d3662fe428_1_32"/>
          <p:cNvSpPr txBox="1"/>
          <p:nvPr>
            <p:ph type="title"/>
          </p:nvPr>
        </p:nvSpPr>
        <p:spPr>
          <a:xfrm>
            <a:off x="623400" y="890050"/>
            <a:ext cx="17041200" cy="14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3d3662fe428_1_32"/>
          <p:cNvSpPr txBox="1"/>
          <p:nvPr>
            <p:ph idx="1" type="body"/>
          </p:nvPr>
        </p:nvSpPr>
        <p:spPr>
          <a:xfrm>
            <a:off x="623400" y="2532650"/>
            <a:ext cx="17041200" cy="660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4" name="Google Shape;84;g3d3662fe428_1_32"/>
          <p:cNvSpPr txBox="1"/>
          <p:nvPr>
            <p:ph idx="12" type="sldNum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s://web2learn.eu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9.png"/><Relationship Id="rId5" Type="http://schemas.openxmlformats.org/officeDocument/2006/relationships/hyperlink" Target="https://smartcitizen.me/ki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5" Type="http://schemas.openxmlformats.org/officeDocument/2006/relationships/image" Target="../media/image8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406173" y="8750595"/>
            <a:ext cx="21696369" cy="1973284"/>
          </a:xfrm>
          <a:custGeom>
            <a:rect b="b" l="l" r="r" t="t"/>
            <a:pathLst>
              <a:path extrusionOk="0" h="1062101" w="9734252">
                <a:moveTo>
                  <a:pt x="0" y="0"/>
                </a:moveTo>
                <a:lnTo>
                  <a:pt x="599537" y="0"/>
                </a:lnTo>
                <a:lnTo>
                  <a:pt x="7713574" y="0"/>
                </a:lnTo>
                <a:lnTo>
                  <a:pt x="9734252" y="1062101"/>
                </a:lnTo>
                <a:lnTo>
                  <a:pt x="0" y="10621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434935" y="0"/>
            <a:ext cx="12598125" cy="10365197"/>
          </a:xfrm>
          <a:custGeom>
            <a:rect b="b" l="l" r="r" t="t"/>
            <a:pathLst>
              <a:path extrusionOk="0" h="5088399" w="6184570">
                <a:moveTo>
                  <a:pt x="3433653" y="2544200"/>
                </a:moveTo>
                <a:lnTo>
                  <a:pt x="6184570" y="5088399"/>
                </a:lnTo>
                <a:lnTo>
                  <a:pt x="2750917" y="5088399"/>
                </a:lnTo>
                <a:lnTo>
                  <a:pt x="0" y="2544200"/>
                </a:lnTo>
                <a:lnTo>
                  <a:pt x="2750917" y="0"/>
                </a:lnTo>
                <a:lnTo>
                  <a:pt x="6184570" y="0"/>
                </a:lnTo>
                <a:lnTo>
                  <a:pt x="3433653" y="2544200"/>
                </a:lnTo>
                <a:close/>
              </a:path>
            </a:pathLst>
          </a:custGeom>
          <a:solidFill>
            <a:srgbClr val="FDFD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898831" y="8"/>
            <a:ext cx="5648921" cy="2476768"/>
          </a:xfrm>
          <a:custGeom>
            <a:rect b="b" l="l" r="r" t="t"/>
            <a:pathLst>
              <a:path extrusionOk="0" h="379780" w="866189">
                <a:moveTo>
                  <a:pt x="433094" y="379780"/>
                </a:moveTo>
                <a:lnTo>
                  <a:pt x="866189" y="0"/>
                </a:lnTo>
                <a:lnTo>
                  <a:pt x="0" y="0"/>
                </a:lnTo>
                <a:lnTo>
                  <a:pt x="433094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587165" y="9339661"/>
            <a:ext cx="646576" cy="614855"/>
          </a:xfrm>
          <a:custGeom>
            <a:rect b="b" l="l" r="r" t="t"/>
            <a:pathLst>
              <a:path extrusionOk="0" h="372124" w="372124">
                <a:moveTo>
                  <a:pt x="0" y="0"/>
                </a:moveTo>
                <a:lnTo>
                  <a:pt x="372124" y="0"/>
                </a:lnTo>
                <a:lnTo>
                  <a:pt x="372124" y="372123"/>
                </a:lnTo>
                <a:lnTo>
                  <a:pt x="0" y="372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2102817" y="9339661"/>
            <a:ext cx="2393339" cy="671920"/>
            <a:chOff x="0" y="0"/>
            <a:chExt cx="1836583" cy="496165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496165" cy="496165"/>
            </a:xfrm>
            <a:custGeom>
              <a:rect b="b" l="l" r="r" t="t"/>
              <a:pathLst>
                <a:path extrusionOk="0" h="496165" w="496165">
                  <a:moveTo>
                    <a:pt x="0" y="0"/>
                  </a:moveTo>
                  <a:lnTo>
                    <a:pt x="496165" y="0"/>
                  </a:lnTo>
                  <a:lnTo>
                    <a:pt x="496165" y="496165"/>
                  </a:lnTo>
                  <a:lnTo>
                    <a:pt x="0" y="4961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563983" y="63215"/>
              <a:ext cx="1272600" cy="29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604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web2learn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_eu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640426" y="2476775"/>
            <a:ext cx="11125800" cy="3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800"/>
              <a:t>Εργαστήριο για</a:t>
            </a:r>
            <a:r>
              <a:rPr b="0" i="0" lang="en-US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τη</a:t>
            </a:r>
            <a:r>
              <a:rPr lang="en-US" sz="5800"/>
              <a:t>ν</a:t>
            </a:r>
            <a:r>
              <a:rPr b="0" i="0" lang="en-US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ποιότητα</a:t>
            </a:r>
            <a:r>
              <a:rPr lang="en-US" sz="5800"/>
              <a:t> </a:t>
            </a:r>
            <a:r>
              <a:rPr b="0" i="0" lang="en-US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 αέρα μέσω της επιστήμης των πολιτών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177918" y="9439599"/>
            <a:ext cx="3724267" cy="359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0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@web2learn_eu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12175" y="6835200"/>
            <a:ext cx="110355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Κορίνα Δευτεραίου, Π</a:t>
            </a:r>
            <a:r>
              <a:rPr lang="en-US" sz="3000">
                <a:solidFill>
                  <a:schemeClr val="dk1"/>
                </a:solidFill>
              </a:rPr>
              <a:t>αναγιώτα Φαμπρικάνου, Κατερίνα Ζούρου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Αθήνα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>
                <a:solidFill>
                  <a:schemeClr val="dk1"/>
                </a:solidFill>
              </a:rPr>
              <a:t>31 Μαρτίου-1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Απριλίου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3000">
                <a:solidFill>
                  <a:schemeClr val="dk1"/>
                </a:solidFill>
              </a:rPr>
              <a:t>6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12172" y="420505"/>
            <a:ext cx="3665746" cy="1152374"/>
          </a:xfrm>
          <a:custGeom>
            <a:rect b="b" l="l" r="r" t="t"/>
            <a:pathLst>
              <a:path extrusionOk="0" h="704877" w="2323769">
                <a:moveTo>
                  <a:pt x="0" y="0"/>
                </a:moveTo>
                <a:lnTo>
                  <a:pt x="2323769" y="0"/>
                </a:lnTo>
                <a:lnTo>
                  <a:pt x="2323769" y="704876"/>
                </a:lnTo>
                <a:lnTo>
                  <a:pt x="0" y="704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μοτίβο, τετράγωνο, συμμετρία, τέχνη&#10;&#10;Το περιεχόμενο που δημιουργείται από τεχνολογία AI ενδέχεται να είναι εσφαλμένο." id="100" name="Google Shape;10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311" y="8908030"/>
            <a:ext cx="1379957" cy="1379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εξωτερικός χώρος/ύπαιθρος, ουρανός, χαρταετός, σύννεφο&#10;&#10;Το περιεχόμενο που δημιουργείται από τεχνολογία AI ενδέχεται να είναι εσφαλμένο." id="101" name="Google Shape;101;p1"/>
          <p:cNvPicPr preferRelativeResize="0"/>
          <p:nvPr/>
        </p:nvPicPr>
        <p:blipFill rotWithShape="1">
          <a:blip r:embed="rId7">
            <a:alphaModFix/>
          </a:blip>
          <a:srcRect b="0" l="25340" r="0" t="0"/>
          <a:stretch/>
        </p:blipFill>
        <p:spPr>
          <a:xfrm>
            <a:off x="12133681" y="0"/>
            <a:ext cx="12100573" cy="11003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7626681" y="9473582"/>
            <a:ext cx="29674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https://web2learn.eu/airlimnos/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/>
          <p:nvPr/>
        </p:nvSpPr>
        <p:spPr>
          <a:xfrm>
            <a:off x="127860" y="9580793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5"/>
                </a:lnTo>
                <a:lnTo>
                  <a:pt x="0" y="43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012300" y="600609"/>
            <a:ext cx="12263400" cy="93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7"/>
              <a:buFont typeface="Arial"/>
              <a:buNone/>
            </a:pPr>
            <a:r>
              <a:rPr b="1" i="0" lang="en-US" sz="53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Ατμοσφαιρική ρύπανση</a:t>
            </a:r>
            <a:endParaRPr b="0" i="0" sz="3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99" name="Google Shape;1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εξωτερικός χώρος/ύπαιθρος, όχημα, χερσαίο όχημα, ρουχισμός&#10;&#10;Το περιεχόμενο που δημιουργείται από τεχνολογία AI ενδέχεται να είναι εσφαλμένο." id="200" name="Google Shape;2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4219" y="1643330"/>
            <a:ext cx="9116508" cy="569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1519045" y="7735503"/>
            <a:ext cx="1544685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Σχεδόν ένα στα επτά παιδιά παγκοσμίως ζει σε περιοχές με υψηλά επίπεδα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ατμοσφαιρικής ρύπανσης, κυρίως στη Νότια Ασία και τα αναπτυσσόμενα σώματά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τους είναι πιο ευάλωτα σε προβλήματα υγείας.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UNICEF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03" name="Google Shape;2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/>
        </p:nvSpPr>
        <p:spPr>
          <a:xfrm>
            <a:off x="3012310" y="224959"/>
            <a:ext cx="122634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7"/>
              <a:buFont typeface="Arial"/>
              <a:buNone/>
            </a:pPr>
            <a:r>
              <a:rPr b="1" i="0" lang="en-US" sz="53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Ατμοσφαιρική ρύπανση</a:t>
            </a:r>
            <a:endParaRPr b="0" i="0" sz="3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900" y="1326800"/>
            <a:ext cx="8909100" cy="49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"/>
          <p:cNvSpPr/>
          <p:nvPr/>
        </p:nvSpPr>
        <p:spPr>
          <a:xfrm>
            <a:off x="914399" y="7337825"/>
            <a:ext cx="17196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Υπάρχουν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μικροσκοπικά σωματίδια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1"/>
                </a:solidFill>
              </a:rPr>
              <a:t>στην </a:t>
            </a:r>
            <a:r>
              <a:rPr lang="en-US" sz="3600">
                <a:solidFill>
                  <a:schemeClr val="dk1"/>
                </a:solidFill>
              </a:rPr>
              <a:t>ατμόσφαιρα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Αιωρούμενα σωματίδια (Particulate Matter):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PM1 (Πηγές: αιθάλη, νανοσωματίδια)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PM2.5 (Πηγές: καυσαέρια οχημάτων, καύση ξύλου)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PM10 (Πηγές: σκόνη, γύρη)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H διάμετρος τους καθορίζει πόσο βαθιά διεισδύουν στο αναπνευστικό σύστημα.</a:t>
            </a:r>
            <a:endParaRPr sz="3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3662fe428_4_3"/>
          <p:cNvSpPr txBox="1"/>
          <p:nvPr/>
        </p:nvSpPr>
        <p:spPr>
          <a:xfrm>
            <a:off x="2798075" y="224950"/>
            <a:ext cx="133869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7"/>
              <a:buFont typeface="Arial"/>
              <a:buNone/>
            </a:pPr>
            <a:r>
              <a:rPr b="1" lang="en-US" sz="5367">
                <a:solidFill>
                  <a:schemeClr val="accent6"/>
                </a:solidFill>
              </a:rPr>
              <a:t>Ρόλος των πολιτών στη συλλογή δεδομένων</a:t>
            </a:r>
            <a:endParaRPr b="0" i="0" sz="3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19" name="Google Shape;219;g3d3662fe428_4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d3662fe428_4_3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21" name="Google Shape;221;g3d3662fe428_4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d3662fe428_4_3"/>
          <p:cNvSpPr txBox="1"/>
          <p:nvPr/>
        </p:nvSpPr>
        <p:spPr>
          <a:xfrm>
            <a:off x="1453100" y="1984750"/>
            <a:ext cx="16615200" cy="80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Ανάδειξη του προβλήματος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Συλλογή επιστημονικών δεδομένων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Ενδυνάμωση του ρόλου των πολιτών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Ανάληψη δράσης για περιορισμό του φαινομένου με βάση τεκμηριωμένη γνώση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Προστασία της δημόσιας υγείας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d3662fe428_4_3"/>
          <p:cNvSpPr/>
          <p:nvPr/>
        </p:nvSpPr>
        <p:spPr>
          <a:xfrm>
            <a:off x="9312825" y="2820938"/>
            <a:ext cx="1011300" cy="112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d3662fe428_4_3"/>
          <p:cNvSpPr/>
          <p:nvPr/>
        </p:nvSpPr>
        <p:spPr>
          <a:xfrm>
            <a:off x="9312825" y="4531988"/>
            <a:ext cx="1011300" cy="112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d3662fe428_4_3"/>
          <p:cNvSpPr/>
          <p:nvPr/>
        </p:nvSpPr>
        <p:spPr>
          <a:xfrm>
            <a:off x="9255050" y="6243050"/>
            <a:ext cx="1011300" cy="112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d3662fe428_4_3"/>
          <p:cNvSpPr/>
          <p:nvPr/>
        </p:nvSpPr>
        <p:spPr>
          <a:xfrm>
            <a:off x="9312825" y="7954100"/>
            <a:ext cx="1011300" cy="112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3416710" y="2433438"/>
            <a:ext cx="11454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13"/>
              <a:buFont typeface="Arial"/>
              <a:buNone/>
            </a:pPr>
            <a:r>
              <a:rPr i="0" lang="en-US" sz="7812" u="none" cap="none" strike="noStrike">
                <a:solidFill>
                  <a:schemeClr val="accent6"/>
                </a:solidFill>
              </a:rPr>
              <a:t>Σας ευχαριστούμε!</a:t>
            </a:r>
            <a:endParaRPr i="0" sz="100" u="none" cap="none" strike="noStrike">
              <a:solidFill>
                <a:schemeClr val="accent6"/>
              </a:solidFill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8668226" y="9215263"/>
            <a:ext cx="6824025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9"/>
              <a:buFont typeface="Arial"/>
              <a:buNone/>
            </a:pPr>
            <a:r>
              <a:rPr b="0" i="0" lang="en-US" sz="14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 τη χρηματοδότηση της Ευρωπαϊκής Ένωσης. Αυτό το υλικό εκφράζει αποκλειστικά τις απόψεις των συντακτών και δεν αντιπροσωπεύει κατ'ανάγκη τις απόψεις της Ευρωπαϊκής Ένωσης . Η Ευρωπαϊκή Ένωση δεν μπορεί να θεωρηθεί υπεύθυνη για τις εκφραζόμενες απόψεις.</a:t>
            </a:r>
            <a:endParaRPr b="0" i="0" sz="14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6927809" y="565670"/>
            <a:ext cx="4920581" cy="1575400"/>
          </a:xfrm>
          <a:custGeom>
            <a:rect b="b" l="l" r="r" t="t"/>
            <a:pathLst>
              <a:path extrusionOk="0" h="704877" w="2323769">
                <a:moveTo>
                  <a:pt x="0" y="0"/>
                </a:moveTo>
                <a:lnTo>
                  <a:pt x="2323769" y="0"/>
                </a:lnTo>
                <a:lnTo>
                  <a:pt x="2323769" y="704876"/>
                </a:lnTo>
                <a:lnTo>
                  <a:pt x="0" y="704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5912550" y="3795913"/>
            <a:ext cx="64629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15"/>
              <a:buFont typeface="Arial"/>
              <a:buNone/>
            </a:pPr>
            <a:r>
              <a:rPr b="0" i="0" lang="en-US" sz="4615" u="sng" cap="none" strike="noStrike">
                <a:solidFill>
                  <a:srgbClr val="287A3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https://web2learn.eu/</a:t>
            </a:r>
            <a:r>
              <a:rPr b="0" i="0" lang="en-US" sz="4615" u="none" cap="none" strike="noStrike">
                <a:solidFill>
                  <a:srgbClr val="287A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287A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2425" y="9346922"/>
            <a:ext cx="3197962" cy="60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3575" y="6410198"/>
            <a:ext cx="4735736" cy="1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993300" y="5050725"/>
            <a:ext cx="163014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12">
                <a:solidFill>
                  <a:schemeClr val="accent6"/>
                </a:solidFill>
              </a:rPr>
              <a:t>Η Δράση χρηματοδοτείται </a:t>
            </a:r>
            <a:r>
              <a:rPr lang="en-US" sz="4312">
                <a:solidFill>
                  <a:schemeClr val="accent6"/>
                </a:solidFill>
              </a:rPr>
              <a:t>από</a:t>
            </a:r>
            <a:r>
              <a:rPr lang="en-US" sz="4312">
                <a:solidFill>
                  <a:schemeClr val="accent6"/>
                </a:solidFill>
              </a:rPr>
              <a:t> το ευρωπαϊκό έργο</a:t>
            </a:r>
            <a:r>
              <a:rPr lang="en-US" sz="7812">
                <a:solidFill>
                  <a:schemeClr val="accent6"/>
                </a:solidFill>
              </a:rPr>
              <a:t> </a:t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239" name="Google Shape;23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46c5509f6_0_0"/>
          <p:cNvSpPr/>
          <p:nvPr/>
        </p:nvSpPr>
        <p:spPr>
          <a:xfrm>
            <a:off x="12473896" y="-259033"/>
            <a:ext cx="5961156" cy="278534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046c5509f6_0_0"/>
          <p:cNvSpPr/>
          <p:nvPr/>
        </p:nvSpPr>
        <p:spPr>
          <a:xfrm>
            <a:off x="11105101" y="9527183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6"/>
                </a:lnTo>
                <a:lnTo>
                  <a:pt x="0" y="433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046c5509f6_0_0"/>
          <p:cNvSpPr/>
          <p:nvPr/>
        </p:nvSpPr>
        <p:spPr>
          <a:xfrm>
            <a:off x="-16181" y="242812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5"/>
                </a:lnTo>
                <a:lnTo>
                  <a:pt x="0" y="43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3046c5509f6_0_0"/>
          <p:cNvGrpSpPr/>
          <p:nvPr/>
        </p:nvGrpSpPr>
        <p:grpSpPr>
          <a:xfrm rot="10800000">
            <a:off x="10157453" y="7999818"/>
            <a:ext cx="10594035" cy="4968926"/>
            <a:chOff x="0" y="-1448"/>
            <a:chExt cx="812800" cy="381228"/>
          </a:xfrm>
        </p:grpSpPr>
        <p:sp>
          <p:nvSpPr>
            <p:cNvPr id="111" name="Google Shape;111;g3046c5509f6_0_0"/>
            <p:cNvSpPr/>
            <p:nvPr/>
          </p:nvSpPr>
          <p:spPr>
            <a:xfrm>
              <a:off x="0" y="0"/>
              <a:ext cx="812800" cy="379780"/>
            </a:xfrm>
            <a:custGeom>
              <a:rect b="b" l="l" r="r" t="t"/>
              <a:pathLst>
                <a:path extrusionOk="0"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046c5509f6_0_0"/>
            <p:cNvSpPr txBox="1"/>
            <p:nvPr/>
          </p:nvSpPr>
          <p:spPr>
            <a:xfrm>
              <a:off x="127000" y="-1448"/>
              <a:ext cx="558900" cy="2049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g3046c5509f6_0_0"/>
          <p:cNvSpPr txBox="1"/>
          <p:nvPr/>
        </p:nvSpPr>
        <p:spPr>
          <a:xfrm>
            <a:off x="703626" y="1028825"/>
            <a:ext cx="123528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US" sz="6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Η Web2Learn </a:t>
            </a:r>
            <a:endParaRPr b="0" i="0" sz="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046c5509f6_0_0"/>
          <p:cNvSpPr/>
          <p:nvPr/>
        </p:nvSpPr>
        <p:spPr>
          <a:xfrm>
            <a:off x="13634303" y="4487957"/>
            <a:ext cx="3932979" cy="1311071"/>
          </a:xfrm>
          <a:custGeom>
            <a:rect b="b" l="l" r="r" t="t"/>
            <a:pathLst>
              <a:path extrusionOk="0" h="704877" w="2323769">
                <a:moveTo>
                  <a:pt x="0" y="0"/>
                </a:moveTo>
                <a:lnTo>
                  <a:pt x="2323769" y="0"/>
                </a:lnTo>
                <a:lnTo>
                  <a:pt x="2323769" y="704876"/>
                </a:lnTo>
                <a:lnTo>
                  <a:pt x="0" y="704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046c5509f6_0_0"/>
          <p:cNvSpPr txBox="1"/>
          <p:nvPr/>
        </p:nvSpPr>
        <p:spPr>
          <a:xfrm>
            <a:off x="703625" y="2365200"/>
            <a:ext cx="12352800" cy="7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περισσότερα από 10 χρόνια, </a:t>
            </a:r>
            <a:r>
              <a:rPr b="1" i="0" lang="en-US" sz="3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πρωτοπορούμε</a:t>
            </a: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στην: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επαγγελματική κατάρτιση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 ανοικτή επιστήμη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 κοινωνική καινοτομία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 επιστήμη των πολιτών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Ανάπτυξη λύσεων λογισμικού για τις ανάγκες της σύγχρονης εκπαίδευσης.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εν εξελίξει έργα &gt; 3000 ωφελούμενοι.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Ενεργοί σε εθνικά κι Ευρωπαϊκά προγράμματα χρηματοδότησης (Erasmus+, Horizon, etc.).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046c5509f6_0_0"/>
          <p:cNvSpPr/>
          <p:nvPr/>
        </p:nvSpPr>
        <p:spPr>
          <a:xfrm>
            <a:off x="12803312" y="2591063"/>
            <a:ext cx="5302316" cy="4960518"/>
          </a:xfrm>
          <a:custGeom>
            <a:rect b="b" l="l" r="r" t="t"/>
            <a:pathLst>
              <a:path extrusionOk="0" h="9143812" w="9261688">
                <a:moveTo>
                  <a:pt x="0" y="0"/>
                </a:moveTo>
                <a:lnTo>
                  <a:pt x="9261688" y="0"/>
                </a:lnTo>
                <a:lnTo>
                  <a:pt x="9261688" y="9143812"/>
                </a:lnTo>
                <a:lnTo>
                  <a:pt x="0" y="9143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3662fe428_0_0"/>
          <p:cNvSpPr/>
          <p:nvPr/>
        </p:nvSpPr>
        <p:spPr>
          <a:xfrm>
            <a:off x="12473896" y="-259033"/>
            <a:ext cx="5961888" cy="2785686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d3662fe428_0_0"/>
          <p:cNvSpPr/>
          <p:nvPr/>
        </p:nvSpPr>
        <p:spPr>
          <a:xfrm>
            <a:off x="11105101" y="9527183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6"/>
                </a:lnTo>
                <a:lnTo>
                  <a:pt x="0" y="433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d3662fe428_0_0"/>
          <p:cNvSpPr/>
          <p:nvPr/>
        </p:nvSpPr>
        <p:spPr>
          <a:xfrm>
            <a:off x="-16181" y="242812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5"/>
                </a:lnTo>
                <a:lnTo>
                  <a:pt x="0" y="43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d3662fe428_0_0"/>
          <p:cNvSpPr txBox="1"/>
          <p:nvPr/>
        </p:nvSpPr>
        <p:spPr>
          <a:xfrm>
            <a:off x="703626" y="1028825"/>
            <a:ext cx="123528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6800">
                <a:solidFill>
                  <a:schemeClr val="accent6"/>
                </a:solidFill>
              </a:rPr>
              <a:t>AirLimnos</a:t>
            </a:r>
            <a:endParaRPr b="0" i="0" sz="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d3662fe428_0_0"/>
          <p:cNvSpPr txBox="1"/>
          <p:nvPr/>
        </p:nvSpPr>
        <p:spPr>
          <a:xfrm>
            <a:off x="703625" y="2365200"/>
            <a:ext cx="15804300" cy="4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700"/>
              <a:t>Μια πρωτοβουλία της Web2Learn για τη:</a:t>
            </a:r>
            <a:endParaRPr sz="3700"/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700"/>
              <a:t>Χαρτογράφηση και παρακολούθηση της ποιότητας του αέρα στη Λήμνο με τη συμμετοχή πολιτών και μαθητών</a:t>
            </a:r>
            <a:endParaRPr sz="3700"/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3700"/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3700"/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3700"/>
          </a:p>
        </p:txBody>
      </p:sp>
      <p:sp>
        <p:nvSpPr>
          <p:cNvPr id="126" name="Google Shape;126;g3d3662fe428_0_0"/>
          <p:cNvSpPr txBox="1"/>
          <p:nvPr/>
        </p:nvSpPr>
        <p:spPr>
          <a:xfrm>
            <a:off x="586225" y="5477500"/>
            <a:ext cx="15368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700"/>
              <a:t>8 αισθητήρες έχουν εγκατασταθεί σε 4 σχολεία της Λήμνου και σε 1 οικία</a:t>
            </a:r>
            <a:endParaRPr sz="3700"/>
          </a:p>
        </p:txBody>
      </p:sp>
      <p:pic>
        <p:nvPicPr>
          <p:cNvPr id="127" name="Google Shape;127;g3d3662fe428_0_0" title="Στιγμιότυπο-οθόνης-2024-08-30-11055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3800" y="6182975"/>
            <a:ext cx="7796906" cy="3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d3662fe42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44125" y="6182974"/>
            <a:ext cx="4968585" cy="3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3662fe428_0_17"/>
          <p:cNvSpPr/>
          <p:nvPr/>
        </p:nvSpPr>
        <p:spPr>
          <a:xfrm>
            <a:off x="-5046854" y="0"/>
            <a:ext cx="9613392" cy="4491848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d3662fe428_0_17"/>
          <p:cNvSpPr txBox="1"/>
          <p:nvPr/>
        </p:nvSpPr>
        <p:spPr>
          <a:xfrm>
            <a:off x="3125710" y="600609"/>
            <a:ext cx="122634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7"/>
              <a:buFont typeface="Arial"/>
              <a:buNone/>
            </a:pPr>
            <a:r>
              <a:rPr b="1" i="0" lang="en-US" sz="53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 τύποι αισθητήρων</a:t>
            </a:r>
            <a:endParaRPr b="0" i="0" sz="3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35" name="Google Shape;135;g3d3662fe428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d3662fe428_0_17"/>
          <p:cNvSpPr/>
          <p:nvPr/>
        </p:nvSpPr>
        <p:spPr>
          <a:xfrm>
            <a:off x="10122550" y="6926000"/>
            <a:ext cx="71133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</a:rPr>
              <a:t>Purple Air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αισθητήρες </a:t>
            </a:r>
            <a:r>
              <a:rPr lang="en-US" sz="3600">
                <a:solidFill>
                  <a:schemeClr val="dk1"/>
                </a:solidFill>
              </a:rPr>
              <a:t>από το έργο European Citizen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d3662fe428_0_17"/>
          <p:cNvSpPr/>
          <p:nvPr/>
        </p:nvSpPr>
        <p:spPr>
          <a:xfrm>
            <a:off x="2324825" y="6909600"/>
            <a:ext cx="71133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</a:rPr>
              <a:t>Smart citizen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αισθητήρες από το έργο Citi</a:t>
            </a:r>
            <a:r>
              <a:rPr lang="en-US" sz="3600">
                <a:solidFill>
                  <a:schemeClr val="dk1"/>
                </a:solidFill>
              </a:rPr>
              <a:t>zen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</a:t>
            </a:r>
            <a:r>
              <a:rPr lang="en-US" sz="3600">
                <a:solidFill>
                  <a:schemeClr val="dk1"/>
                </a:solidFill>
              </a:rPr>
              <a:t>vatories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>
                <a:solidFill>
                  <a:schemeClr val="dk1"/>
                </a:solidFill>
              </a:rPr>
              <a:t>Παρατηρητήρια Πολιτών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3d3662fe428_0_17" title="purpleair-tech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544" y="2417350"/>
            <a:ext cx="6121160" cy="449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d3662fe428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4825" y="2433750"/>
            <a:ext cx="7375878" cy="44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d3662fe428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7888" y="8976450"/>
            <a:ext cx="31337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d3662fe428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4825" y="9053301"/>
            <a:ext cx="3133725" cy="97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3662fe428_2_25"/>
          <p:cNvSpPr txBox="1"/>
          <p:nvPr>
            <p:ph type="title"/>
          </p:nvPr>
        </p:nvSpPr>
        <p:spPr>
          <a:xfrm>
            <a:off x="1074460" y="4242300"/>
            <a:ext cx="143379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Οι μαθητές δρουν για καλύτερη ποιότητα αέρα</a:t>
            </a:r>
            <a:endParaRPr sz="4600"/>
          </a:p>
        </p:txBody>
      </p:sp>
      <p:sp>
        <p:nvSpPr>
          <p:cNvPr id="147" name="Google Shape;147;g3d3662fe428_2_25"/>
          <p:cNvSpPr txBox="1"/>
          <p:nvPr>
            <p:ph idx="1" type="body"/>
          </p:nvPr>
        </p:nvSpPr>
        <p:spPr>
          <a:xfrm>
            <a:off x="1152149" y="5779450"/>
            <a:ext cx="141825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200"/>
              <a:t>Συλλογική δράση για περιβαλλοντική προστασία</a:t>
            </a:r>
            <a:endParaRPr sz="5200"/>
          </a:p>
        </p:txBody>
      </p:sp>
      <p:pic>
        <p:nvPicPr>
          <p:cNvPr descr="Πικραλίδα περίγραμμα" id="148" name="Google Shape;148;g3d3662fe428_2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d3662fe428_2_25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50" name="Google Shape;150;g3d3662fe428_2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3662fe428_1_7"/>
          <p:cNvSpPr txBox="1"/>
          <p:nvPr>
            <p:ph type="title"/>
          </p:nvPr>
        </p:nvSpPr>
        <p:spPr>
          <a:xfrm>
            <a:off x="623475" y="591025"/>
            <a:ext cx="17041200" cy="14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6000">
                <a:solidFill>
                  <a:srgbClr val="033568"/>
                </a:solidFill>
                <a:latin typeface="Arial"/>
                <a:ea typeface="Arial"/>
                <a:cs typeface="Arial"/>
                <a:sym typeface="Arial"/>
              </a:rPr>
              <a:t>Επιστήμη των πολιτών</a:t>
            </a:r>
            <a:endParaRPr b="1" sz="6000">
              <a:solidFill>
                <a:srgbClr val="0335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d3662fe428_1_7"/>
          <p:cNvSpPr txBox="1"/>
          <p:nvPr>
            <p:ph idx="1" type="body"/>
          </p:nvPr>
        </p:nvSpPr>
        <p:spPr>
          <a:xfrm>
            <a:off x="623475" y="2043925"/>
            <a:ext cx="10105200" cy="806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Δράσεις που φέρνουν κοντά ερευνητές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143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και απλούς πολίτες</a:t>
            </a:r>
            <a:endParaRPr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Ομάδες πολιτών συνεργάζονται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108585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 επιστημονικές κοινότητες για παροχή παρατηρήσεων, δεδομένων και ανάλυση αυτών</a:t>
            </a:r>
            <a:endParaRPr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επιστήμη των πολιτών μπορεί να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715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συμβάλλει σε πολλούς τομείς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d3662fe428_1_7"/>
          <p:cNvSpPr/>
          <p:nvPr/>
        </p:nvSpPr>
        <p:spPr>
          <a:xfrm>
            <a:off x="10926150" y="1716850"/>
            <a:ext cx="7361862" cy="8068810"/>
          </a:xfrm>
          <a:custGeom>
            <a:rect b="b" l="l" r="r" t="t"/>
            <a:pathLst>
              <a:path extrusionOk="0" h="5692282" w="5695831">
                <a:moveTo>
                  <a:pt x="0" y="0"/>
                </a:moveTo>
                <a:lnTo>
                  <a:pt x="5695832" y="0"/>
                </a:lnTo>
                <a:lnTo>
                  <a:pt x="5695832" y="5692283"/>
                </a:lnTo>
                <a:lnTo>
                  <a:pt x="0" y="5692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d3662fe428_1_7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59" name="Google Shape;159;g3d3662fe428_1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3662fe428_0_104"/>
          <p:cNvSpPr txBox="1"/>
          <p:nvPr/>
        </p:nvSpPr>
        <p:spPr>
          <a:xfrm>
            <a:off x="3125700" y="600602"/>
            <a:ext cx="12263400" cy="24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67"/>
              <a:buFont typeface="Arial"/>
              <a:buNone/>
            </a:pPr>
            <a:r>
              <a:rPr b="1" lang="en-US" sz="5367">
                <a:solidFill>
                  <a:schemeClr val="accent6"/>
                </a:solidFill>
              </a:rPr>
              <a:t>Παγκόσμια πλατφόρμα καταγραφής ποιότητας αέρα</a:t>
            </a:r>
            <a:endParaRPr b="1" sz="5367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67"/>
              <a:buFont typeface="Arial"/>
              <a:buNone/>
            </a:pPr>
            <a:r>
              <a:t/>
            </a:r>
            <a:endParaRPr b="1" sz="3500">
              <a:solidFill>
                <a:schemeClr val="accent6"/>
              </a:solidFill>
            </a:endParaRPr>
          </a:p>
        </p:txBody>
      </p:sp>
      <p:pic>
        <p:nvPicPr>
          <p:cNvPr descr="Πικραλίδα περίγραμμα" id="165" name="Google Shape;165;g3d3662fe428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d3662fe428_0_104" title="Screenshot 2026-03-30 at 4.01.2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13" y="3748025"/>
            <a:ext cx="16923425" cy="65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d3662fe428_0_104"/>
          <p:cNvSpPr txBox="1"/>
          <p:nvPr/>
        </p:nvSpPr>
        <p:spPr>
          <a:xfrm>
            <a:off x="3302013" y="2579150"/>
            <a:ext cx="10624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chemeClr val="hlink"/>
                </a:solidFill>
                <a:hlinkClick r:id="rId5"/>
              </a:rPr>
              <a:t>https://smartcitizen.me/kits/</a:t>
            </a:r>
            <a:r>
              <a:rPr b="1" lang="en-US" sz="4400">
                <a:solidFill>
                  <a:schemeClr val="accent6"/>
                </a:solidFill>
              </a:rPr>
              <a:t> </a:t>
            </a:r>
            <a:endParaRPr b="1" sz="4400">
              <a:solidFill>
                <a:schemeClr val="accent6"/>
              </a:solidFill>
            </a:endParaRPr>
          </a:p>
        </p:txBody>
      </p:sp>
      <p:sp>
        <p:nvSpPr>
          <p:cNvPr id="168" name="Google Shape;168;g3d3662fe428_0_104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69" name="Google Shape;169;g3d3662fe428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d3662fe428_2_19" title="Screenshot 2026-03-30 at 4.13.5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862" y="4178993"/>
            <a:ext cx="13600276" cy="625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d3662fe428_2_19"/>
          <p:cNvSpPr txBox="1"/>
          <p:nvPr/>
        </p:nvSpPr>
        <p:spPr>
          <a:xfrm>
            <a:off x="3646700" y="0"/>
            <a:ext cx="137160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Τα 6 είδη δεδομένων που μετρά o αισθητ</a:t>
            </a:r>
            <a:r>
              <a:rPr lang="en-US" sz="3500">
                <a:solidFill>
                  <a:schemeClr val="dk1"/>
                </a:solidFill>
              </a:rPr>
              <a:t>ήρας</a:t>
            </a:r>
            <a:r>
              <a:rPr lang="en-US" sz="3500">
                <a:solidFill>
                  <a:schemeClr val="dk1"/>
                </a:solidFill>
              </a:rPr>
              <a:t> Smart Citizen:</a:t>
            </a:r>
            <a:endParaRPr sz="35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Ένταση φωτός</a:t>
            </a:r>
            <a:r>
              <a:rPr lang="en-US" sz="3100">
                <a:solidFill>
                  <a:schemeClr val="dk1"/>
                </a:solidFill>
              </a:rPr>
              <a:t> (light)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 Επίπεδα θορύβου </a:t>
            </a:r>
            <a:r>
              <a:rPr lang="en-US" sz="3100">
                <a:solidFill>
                  <a:schemeClr val="dk1"/>
                </a:solidFill>
              </a:rPr>
              <a:t>(noise level)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Θερμοκρασία </a:t>
            </a:r>
            <a:r>
              <a:rPr lang="en-US" sz="3100">
                <a:solidFill>
                  <a:schemeClr val="dk1"/>
                </a:solidFill>
              </a:rPr>
              <a:t>(air temperature)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Σχετική υγρασία </a:t>
            </a:r>
            <a:r>
              <a:rPr lang="en-US" sz="3100">
                <a:solidFill>
                  <a:schemeClr val="dk1"/>
                </a:solidFill>
              </a:rPr>
              <a:t> (relative humidity)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Βαρομετρική πίεση (</a:t>
            </a:r>
            <a:r>
              <a:rPr lang="en-US" sz="3100">
                <a:solidFill>
                  <a:schemeClr val="dk1"/>
                </a:solidFill>
              </a:rPr>
              <a:t>Barometric pressure)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b="1" lang="en-US" sz="3100">
                <a:solidFill>
                  <a:schemeClr val="dk1"/>
                </a:solidFill>
              </a:rPr>
              <a:t>PM 1, PM 2.5, PM 10.0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6" name="Google Shape;176;g3d3662fe428_2_19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77" name="Google Shape;177;g3d3662fe428_2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/>
          <p:nvPr/>
        </p:nvSpPr>
        <p:spPr>
          <a:xfrm rot="5400000">
            <a:off x="16662090" y="8809600"/>
            <a:ext cx="607624" cy="1976012"/>
          </a:xfrm>
          <a:custGeom>
            <a:rect b="b" l="l" r="r" t="t"/>
            <a:pathLst>
              <a:path extrusionOk="0" h="1976012" w="607624">
                <a:moveTo>
                  <a:pt x="0" y="0"/>
                </a:moveTo>
                <a:lnTo>
                  <a:pt x="607623" y="0"/>
                </a:lnTo>
                <a:lnTo>
                  <a:pt x="607623" y="1976011"/>
                </a:lnTo>
                <a:lnTo>
                  <a:pt x="0" y="1976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127860" y="9580793"/>
            <a:ext cx="2089762" cy="433626"/>
          </a:xfrm>
          <a:custGeom>
            <a:rect b="b" l="l" r="r" t="t"/>
            <a:pathLst>
              <a:path extrusionOk="0" h="433626" w="2089762">
                <a:moveTo>
                  <a:pt x="0" y="0"/>
                </a:moveTo>
                <a:lnTo>
                  <a:pt x="2089762" y="0"/>
                </a:lnTo>
                <a:lnTo>
                  <a:pt x="2089762" y="433625"/>
                </a:lnTo>
                <a:lnTo>
                  <a:pt x="0" y="43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3138410" y="1300031"/>
            <a:ext cx="12263400" cy="93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7"/>
              <a:buFont typeface="Arial"/>
              <a:buNone/>
            </a:pPr>
            <a:r>
              <a:rPr b="1" i="0" lang="en-US" sz="53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Ρύπανση;</a:t>
            </a:r>
            <a:endParaRPr b="0" i="0" sz="33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85" name="Google Shape;1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621" y="-5298"/>
            <a:ext cx="3078479" cy="307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χερσαίο όχημα, αυτοκίνητο, εξωτερικός χώρος/ύπαιθρος, κυκλοφορία&#10;&#10;Το περιεχόμενο που δημιουργείται από τεχνολογία AI ενδέχεται να είναι εσφαλμένο." id="186" name="Google Shape;186;p3"/>
          <p:cNvPicPr preferRelativeResize="0"/>
          <p:nvPr/>
        </p:nvPicPr>
        <p:blipFill rotWithShape="1">
          <a:blip r:embed="rId6">
            <a:alphaModFix/>
          </a:blip>
          <a:srcRect b="0" l="0" r="28294" t="0"/>
          <a:stretch/>
        </p:blipFill>
        <p:spPr>
          <a:xfrm>
            <a:off x="1735047" y="2591608"/>
            <a:ext cx="4735510" cy="3154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εξωτερικός χώρος/ύπαιθρος, νερό, βράχος, έδαφος&#10;&#10;Το περιεχόμενο που δημιουργείται από τεχνολογία AI ενδέχεται να είναι εσφαλμένο." id="187" name="Google Shape;18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20161" y="2731217"/>
            <a:ext cx="4735510" cy="315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ουρανός, σύννεφο, ρύπανση, εξωτερικός χώρος/ύπαιθρος&#10;&#10;Το περιεχόμενο που δημιουργείται από τεχνολογία AI ενδέχεται να είναι εσφαλμένο." id="188" name="Google Shape;18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6371" y="2400831"/>
            <a:ext cx="3815258" cy="3815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νερό, εξωτερικός χώρος/ύπαιθρος, λίμνη, σκάφος&#10;&#10;Το περιεχόμενο που δημιουργείται από τεχνολογία AI ενδέχεται να είναι εσφαλμένο." id="189" name="Google Shape;18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04139" y="6655931"/>
            <a:ext cx="5049579" cy="283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εξωτερικός χώρος/ύπαιθρος, φωτιά, δασική πυρκαγιά, ρύπανση&#10;&#10;Το περιεχόμενο που δημιουργείται από τεχνολογία AI ενδέχεται να είναι εσφαλμένο." id="190" name="Google Shape;19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34284" y="6655931"/>
            <a:ext cx="5357702" cy="301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"/>
          <p:cNvSpPr/>
          <p:nvPr/>
        </p:nvSpPr>
        <p:spPr>
          <a:xfrm>
            <a:off x="-5293750" y="0"/>
            <a:ext cx="8636000" cy="3945914"/>
          </a:xfrm>
          <a:custGeom>
            <a:rect b="b" l="l" r="r" t="t"/>
            <a:pathLst>
              <a:path extrusionOk="0" h="379780" w="812800">
                <a:moveTo>
                  <a:pt x="406400" y="379780"/>
                </a:moveTo>
                <a:lnTo>
                  <a:pt x="812800" y="0"/>
                </a:lnTo>
                <a:lnTo>
                  <a:pt x="0" y="0"/>
                </a:lnTo>
                <a:lnTo>
                  <a:pt x="406400" y="379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Πικραλίδα περίγραμμα" id="192" name="Google Shape;19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5076" y="0"/>
            <a:ext cx="2639775" cy="26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Claire Fragkiadaki</dc:creator>
</cp:coreProperties>
</file>