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56" r:id="rId3"/>
    <p:sldId id="263" r:id="rId4"/>
    <p:sldId id="260" r:id="rId5"/>
    <p:sldId id="258" r:id="rId6"/>
  </p:sldIdLst>
  <p:sldSz cx="18288000" cy="10287000"/>
  <p:notesSz cx="6858000" cy="9144000"/>
  <p:embeddedFontLst>
    <p:embeddedFont>
      <p:font typeface="Canva Sans" panose="020B0604020202020204" charset="0"/>
      <p:regular r:id="rId7"/>
    </p:embeddedFont>
    <p:embeddedFont>
      <p:font typeface="Canva Sans Bold" panose="020B0604020202020204" charset="0"/>
      <p:regular r:id="rId8"/>
    </p:embeddedFont>
    <p:embeddedFont>
      <p:font typeface="Didact Gothic" panose="00000500000000000000" pitchFamily="2"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CCA"/>
    <a:srgbClr val="448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2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api.smartcitizen.me/ui/users/Web2Learn" TargetMode="External"/><Relationship Id="rId5" Type="http://schemas.openxmlformats.org/officeDocument/2006/relationships/image" Target="../media/image16.png"/><Relationship Id="rId4" Type="http://schemas.openxmlformats.org/officeDocument/2006/relationships/hyperlink" Target="https://web2learn.eu/airlimnos_dashboar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26" Type="http://schemas.openxmlformats.org/officeDocument/2006/relationships/image" Target="../media/image47.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5" Type="http://schemas.openxmlformats.org/officeDocument/2006/relationships/image" Target="../media/image46.jpeg"/><Relationship Id="rId2" Type="http://schemas.openxmlformats.org/officeDocument/2006/relationships/image" Target="../media/image23.jpeg"/><Relationship Id="rId16" Type="http://schemas.openxmlformats.org/officeDocument/2006/relationships/image" Target="../media/image37.jpeg"/><Relationship Id="rId20" Type="http://schemas.openxmlformats.org/officeDocument/2006/relationships/image" Target="../media/image41.jpeg"/><Relationship Id="rId29"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28" Type="http://schemas.openxmlformats.org/officeDocument/2006/relationships/image" Target="../media/image49.pn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jpeg"/><Relationship Id="rId27"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48230" y="655829"/>
            <a:ext cx="2991541" cy="745742"/>
          </a:xfrm>
          <a:custGeom>
            <a:avLst/>
            <a:gdLst/>
            <a:ahLst/>
            <a:cxnLst/>
            <a:rect l="l" t="t" r="r" b="b"/>
            <a:pathLst>
              <a:path w="2991541" h="745742">
                <a:moveTo>
                  <a:pt x="0" y="0"/>
                </a:moveTo>
                <a:lnTo>
                  <a:pt x="2991540" y="0"/>
                </a:lnTo>
                <a:lnTo>
                  <a:pt x="2991540" y="745742"/>
                </a:lnTo>
                <a:lnTo>
                  <a:pt x="0" y="745742"/>
                </a:lnTo>
                <a:lnTo>
                  <a:pt x="0" y="0"/>
                </a:lnTo>
                <a:close/>
              </a:path>
            </a:pathLst>
          </a:custGeom>
          <a:blipFill>
            <a:blip r:embed="rId2"/>
            <a:stretch>
              <a:fillRect/>
            </a:stretch>
          </a:blipFill>
        </p:spPr>
        <p:txBody>
          <a:bodyPr/>
          <a:lstStyle/>
          <a:p>
            <a:endParaRPr lang="el-GR"/>
          </a:p>
        </p:txBody>
      </p:sp>
      <p:sp>
        <p:nvSpPr>
          <p:cNvPr id="3" name="Freeform 3"/>
          <p:cNvSpPr/>
          <p:nvPr/>
        </p:nvSpPr>
        <p:spPr>
          <a:xfrm>
            <a:off x="1028700" y="679168"/>
            <a:ext cx="2688011" cy="722403"/>
          </a:xfrm>
          <a:custGeom>
            <a:avLst/>
            <a:gdLst/>
            <a:ahLst/>
            <a:cxnLst/>
            <a:rect l="l" t="t" r="r" b="b"/>
            <a:pathLst>
              <a:path w="2688011" h="722403">
                <a:moveTo>
                  <a:pt x="0" y="0"/>
                </a:moveTo>
                <a:lnTo>
                  <a:pt x="2688011" y="0"/>
                </a:lnTo>
                <a:lnTo>
                  <a:pt x="2688011" y="722403"/>
                </a:lnTo>
                <a:lnTo>
                  <a:pt x="0" y="722403"/>
                </a:lnTo>
                <a:lnTo>
                  <a:pt x="0" y="0"/>
                </a:lnTo>
                <a:close/>
              </a:path>
            </a:pathLst>
          </a:custGeom>
          <a:blipFill>
            <a:blip r:embed="rId3"/>
            <a:stretch>
              <a:fillRect/>
            </a:stretch>
          </a:blipFill>
        </p:spPr>
        <p:txBody>
          <a:bodyPr/>
          <a:lstStyle/>
          <a:p>
            <a:endParaRPr lang="el-GR"/>
          </a:p>
        </p:txBody>
      </p:sp>
      <p:sp>
        <p:nvSpPr>
          <p:cNvPr id="4" name="Freeform 4"/>
          <p:cNvSpPr/>
          <p:nvPr/>
        </p:nvSpPr>
        <p:spPr>
          <a:xfrm>
            <a:off x="14125445" y="266130"/>
            <a:ext cx="3133855" cy="1469670"/>
          </a:xfrm>
          <a:custGeom>
            <a:avLst/>
            <a:gdLst/>
            <a:ahLst/>
            <a:cxnLst/>
            <a:rect l="l" t="t" r="r" b="b"/>
            <a:pathLst>
              <a:path w="3133855" h="1469670">
                <a:moveTo>
                  <a:pt x="0" y="0"/>
                </a:moveTo>
                <a:lnTo>
                  <a:pt x="3133855" y="0"/>
                </a:lnTo>
                <a:lnTo>
                  <a:pt x="3133855" y="1469670"/>
                </a:lnTo>
                <a:lnTo>
                  <a:pt x="0" y="1469670"/>
                </a:lnTo>
                <a:lnTo>
                  <a:pt x="0" y="0"/>
                </a:lnTo>
                <a:close/>
              </a:path>
            </a:pathLst>
          </a:custGeom>
          <a:blipFill>
            <a:blip r:embed="rId4"/>
            <a:stretch>
              <a:fillRect/>
            </a:stretch>
          </a:blipFill>
        </p:spPr>
        <p:txBody>
          <a:bodyPr/>
          <a:lstStyle/>
          <a:p>
            <a:endParaRPr lang="el-GR"/>
          </a:p>
        </p:txBody>
      </p:sp>
      <p:sp>
        <p:nvSpPr>
          <p:cNvPr id="5" name="Freeform 5"/>
          <p:cNvSpPr/>
          <p:nvPr/>
        </p:nvSpPr>
        <p:spPr>
          <a:xfrm>
            <a:off x="537496" y="9131384"/>
            <a:ext cx="3883832" cy="842524"/>
          </a:xfrm>
          <a:custGeom>
            <a:avLst/>
            <a:gdLst/>
            <a:ahLst/>
            <a:cxnLst/>
            <a:rect l="l" t="t" r="r" b="b"/>
            <a:pathLst>
              <a:path w="3883832" h="842524">
                <a:moveTo>
                  <a:pt x="0" y="0"/>
                </a:moveTo>
                <a:lnTo>
                  <a:pt x="3883832" y="0"/>
                </a:lnTo>
                <a:lnTo>
                  <a:pt x="3883832" y="842524"/>
                </a:lnTo>
                <a:lnTo>
                  <a:pt x="0" y="842524"/>
                </a:lnTo>
                <a:lnTo>
                  <a:pt x="0" y="0"/>
                </a:lnTo>
                <a:close/>
              </a:path>
            </a:pathLst>
          </a:custGeom>
          <a:blipFill>
            <a:blip r:embed="rId5"/>
            <a:stretch>
              <a:fillRect l="-47583" t="-271304" r="-55024" b="-289041"/>
            </a:stretch>
          </a:blipFill>
        </p:spPr>
        <p:txBody>
          <a:bodyPr/>
          <a:lstStyle/>
          <a:p>
            <a:endParaRPr lang="el-GR"/>
          </a:p>
        </p:txBody>
      </p:sp>
      <p:sp>
        <p:nvSpPr>
          <p:cNvPr id="6" name="TextBox 6"/>
          <p:cNvSpPr txBox="1"/>
          <p:nvPr/>
        </p:nvSpPr>
        <p:spPr>
          <a:xfrm>
            <a:off x="3429000" y="4914900"/>
            <a:ext cx="11430000" cy="860428"/>
          </a:xfrm>
          <a:prstGeom prst="rect">
            <a:avLst/>
          </a:prstGeom>
        </p:spPr>
        <p:txBody>
          <a:bodyPr lIns="0" tIns="0" rIns="0" bIns="0" rtlCol="0" anchor="t">
            <a:spAutoFit/>
          </a:bodyPr>
          <a:lstStyle/>
          <a:p>
            <a:pPr marL="0" lvl="0" indent="0" algn="ctr">
              <a:lnSpc>
                <a:spcPts val="6072"/>
              </a:lnSpc>
              <a:spcBef>
                <a:spcPct val="0"/>
              </a:spcBef>
            </a:pPr>
            <a:r>
              <a:rPr lang="en-US" sz="8800" b="1" u="none" strike="noStrike" dirty="0" err="1">
                <a:solidFill>
                  <a:srgbClr val="44827F"/>
                </a:solidFill>
                <a:latin typeface="Didact Gothic"/>
                <a:ea typeface="Didact Gothic"/>
                <a:cs typeface="Didact Gothic"/>
                <a:sym typeface="Didact Gothic"/>
              </a:rPr>
              <a:t>AirLimnos</a:t>
            </a:r>
            <a:endParaRPr lang="en-US" sz="8800" b="1" u="none" strike="noStrike" dirty="0">
              <a:solidFill>
                <a:srgbClr val="44827F"/>
              </a:solidFill>
              <a:latin typeface="Didact Gothic"/>
              <a:ea typeface="Didact Gothic"/>
              <a:cs typeface="Didact Gothic"/>
              <a:sym typeface="Didact Gothic"/>
            </a:endParaRPr>
          </a:p>
        </p:txBody>
      </p:sp>
      <p:sp>
        <p:nvSpPr>
          <p:cNvPr id="7" name="TextBox 7"/>
          <p:cNvSpPr txBox="1"/>
          <p:nvPr/>
        </p:nvSpPr>
        <p:spPr>
          <a:xfrm>
            <a:off x="5334000" y="2321465"/>
            <a:ext cx="7620000" cy="665888"/>
          </a:xfrm>
          <a:prstGeom prst="rect">
            <a:avLst/>
          </a:prstGeom>
        </p:spPr>
        <p:txBody>
          <a:bodyPr lIns="0" tIns="0" rIns="0" bIns="0" rtlCol="0" anchor="t">
            <a:spAutoFit/>
          </a:bodyPr>
          <a:lstStyle/>
          <a:p>
            <a:pPr marL="0" lvl="0" indent="0" algn="ctr">
              <a:lnSpc>
                <a:spcPts val="5531"/>
              </a:lnSpc>
              <a:spcBef>
                <a:spcPct val="0"/>
              </a:spcBef>
            </a:pPr>
            <a:r>
              <a:rPr lang="en-US" sz="3600" u="none" strike="noStrike" dirty="0" err="1">
                <a:solidFill>
                  <a:srgbClr val="2C3E50"/>
                </a:solidFill>
                <a:latin typeface="Didact Gothic"/>
                <a:ea typeface="Didact Gothic"/>
                <a:cs typeface="Didact Gothic"/>
                <a:sym typeface="Didact Gothic"/>
              </a:rPr>
              <a:t>CitiObs</a:t>
            </a:r>
            <a:r>
              <a:rPr lang="en-US" sz="3600" u="none" strike="noStrike" dirty="0">
                <a:solidFill>
                  <a:srgbClr val="2C3E50"/>
                </a:solidFill>
                <a:latin typeface="Didact Gothic"/>
                <a:ea typeface="Didact Gothic"/>
                <a:cs typeface="Didact Gothic"/>
                <a:sym typeface="Didact Gothic"/>
              </a:rPr>
              <a:t> Roadshow Sessions</a:t>
            </a:r>
          </a:p>
        </p:txBody>
      </p:sp>
      <p:sp>
        <p:nvSpPr>
          <p:cNvPr id="8" name="TextBox 8"/>
          <p:cNvSpPr txBox="1"/>
          <p:nvPr/>
        </p:nvSpPr>
        <p:spPr>
          <a:xfrm>
            <a:off x="6286500" y="2981282"/>
            <a:ext cx="5715000" cy="440120"/>
          </a:xfrm>
          <a:prstGeom prst="rect">
            <a:avLst/>
          </a:prstGeom>
        </p:spPr>
        <p:txBody>
          <a:bodyPr lIns="0" tIns="0" rIns="0" bIns="0" rtlCol="0" anchor="t">
            <a:spAutoFit/>
          </a:bodyPr>
          <a:lstStyle/>
          <a:p>
            <a:pPr marL="0" lvl="0" indent="0" algn="ctr">
              <a:lnSpc>
                <a:spcPts val="3827"/>
              </a:lnSpc>
              <a:spcBef>
                <a:spcPct val="0"/>
              </a:spcBef>
            </a:pPr>
            <a:r>
              <a:rPr lang="en-US" sz="2400" u="none" strike="noStrike" dirty="0">
                <a:solidFill>
                  <a:srgbClr val="555555"/>
                </a:solidFill>
                <a:latin typeface="Didact Gothic"/>
                <a:ea typeface="Didact Gothic"/>
                <a:cs typeface="Didact Gothic"/>
                <a:sym typeface="Didact Gothic"/>
              </a:rPr>
              <a:t>3 June 2026</a:t>
            </a:r>
          </a:p>
        </p:txBody>
      </p:sp>
      <p:sp>
        <p:nvSpPr>
          <p:cNvPr id="9" name="TextBox 9"/>
          <p:cNvSpPr txBox="1"/>
          <p:nvPr/>
        </p:nvSpPr>
        <p:spPr>
          <a:xfrm>
            <a:off x="419100" y="7505699"/>
            <a:ext cx="17449800" cy="1234056"/>
          </a:xfrm>
          <a:prstGeom prst="rect">
            <a:avLst/>
          </a:prstGeom>
        </p:spPr>
        <p:txBody>
          <a:bodyPr wrap="square" lIns="0" tIns="0" rIns="0" bIns="0" rtlCol="0" anchor="t">
            <a:spAutoFit/>
          </a:bodyPr>
          <a:lstStyle/>
          <a:p>
            <a:pPr lvl="0" algn="ctr">
              <a:lnSpc>
                <a:spcPts val="5039"/>
              </a:lnSpc>
              <a:spcBef>
                <a:spcPct val="0"/>
              </a:spcBef>
            </a:pPr>
            <a:r>
              <a:rPr lang="en-US" sz="3600" u="none" strike="noStrike" dirty="0">
                <a:solidFill>
                  <a:srgbClr val="2C3E50"/>
                </a:solidFill>
                <a:latin typeface="Didact Gothic"/>
                <a:ea typeface="Didact Gothic"/>
                <a:cs typeface="Didact Gothic"/>
                <a:sym typeface="Didact Gothic"/>
              </a:rPr>
              <a:t>Korina Defteraiou, </a:t>
            </a:r>
            <a:r>
              <a:rPr lang="en-US" sz="3600" dirty="0">
                <a:solidFill>
                  <a:srgbClr val="2C3E50"/>
                </a:solidFill>
                <a:latin typeface="Didact Gothic"/>
                <a:ea typeface="Didact Gothic"/>
                <a:cs typeface="Didact Gothic"/>
                <a:sym typeface="Didact Gothic"/>
              </a:rPr>
              <a:t>Panagiota Fabrikanou, Katerina Zourou, </a:t>
            </a:r>
            <a:r>
              <a:rPr lang="en-US" sz="3600" u="none" strike="noStrike" dirty="0">
                <a:solidFill>
                  <a:srgbClr val="2C3E50"/>
                </a:solidFill>
                <a:latin typeface="Didact Gothic"/>
                <a:ea typeface="Didact Gothic"/>
                <a:cs typeface="Didact Gothic"/>
                <a:sym typeface="Didact Gothic"/>
              </a:rPr>
              <a:t>Stefania Oikonomou, Web2Learn</a:t>
            </a:r>
          </a:p>
        </p:txBody>
      </p:sp>
      <p:sp>
        <p:nvSpPr>
          <p:cNvPr id="10" name="TextBox 10"/>
          <p:cNvSpPr txBox="1"/>
          <p:nvPr/>
        </p:nvSpPr>
        <p:spPr>
          <a:xfrm>
            <a:off x="4619625" y="9258300"/>
            <a:ext cx="13313297" cy="714375"/>
          </a:xfrm>
          <a:prstGeom prst="rect">
            <a:avLst/>
          </a:prstGeom>
        </p:spPr>
        <p:txBody>
          <a:bodyPr lIns="0" tIns="0" rIns="0" bIns="0" rtlCol="0" anchor="t">
            <a:spAutoFit/>
          </a:bodyPr>
          <a:lstStyle/>
          <a:p>
            <a:pPr algn="l">
              <a:lnSpc>
                <a:spcPts val="1919"/>
              </a:lnSpc>
              <a:spcBef>
                <a:spcPct val="0"/>
              </a:spcBef>
            </a:pPr>
            <a:r>
              <a:rPr lang="en-US" sz="1599">
                <a:solidFill>
                  <a:srgbClr val="000000"/>
                </a:solidFill>
                <a:latin typeface="Didact Gothic"/>
                <a:ea typeface="Didact Gothic"/>
                <a:cs typeface="Didact Gothic"/>
                <a:sym typeface="Didact Gothic"/>
              </a:rPr>
              <a:t>Funded by the European Union. Views and opinions expressed are however those of the author(s) only and do not necessarily reflect those of the European Union or the European Research Executive Agency (REA). Neither the European Union nor the granting authority can be held responsible for them.</a:t>
            </a:r>
          </a:p>
          <a:p>
            <a:pPr algn="l">
              <a:lnSpc>
                <a:spcPts val="1919"/>
              </a:lnSpc>
              <a:spcBef>
                <a:spcPct val="0"/>
              </a:spcBef>
            </a:pPr>
            <a:endParaRPr lang="en-US" sz="1599">
              <a:solidFill>
                <a:srgbClr val="000000"/>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3259839" cy="10287000"/>
          </a:xfrm>
          <a:custGeom>
            <a:avLst/>
            <a:gdLst/>
            <a:ahLst/>
            <a:cxnLst/>
            <a:rect l="l" t="t" r="r" b="b"/>
            <a:pathLst>
              <a:path w="13259839" h="10287000">
                <a:moveTo>
                  <a:pt x="0" y="0"/>
                </a:moveTo>
                <a:lnTo>
                  <a:pt x="13259839" y="0"/>
                </a:lnTo>
                <a:lnTo>
                  <a:pt x="13259839" y="10287000"/>
                </a:lnTo>
                <a:lnTo>
                  <a:pt x="0" y="10287000"/>
                </a:lnTo>
                <a:lnTo>
                  <a:pt x="0" y="0"/>
                </a:lnTo>
                <a:close/>
              </a:path>
            </a:pathLst>
          </a:custGeom>
          <a:blipFill>
            <a:blip r:embed="rId2"/>
            <a:stretch>
              <a:fillRect l="-196101" t="-338359" r="-98961"/>
            </a:stretch>
          </a:blipFill>
        </p:spPr>
        <p:txBody>
          <a:bodyPr/>
          <a:lstStyle/>
          <a:p>
            <a:endParaRPr lang="el-GR"/>
          </a:p>
        </p:txBody>
      </p:sp>
      <p:sp>
        <p:nvSpPr>
          <p:cNvPr id="3" name="Freeform 3"/>
          <p:cNvSpPr>
            <a:spLocks noGrp="1" noRot="1" noMove="1" noResize="1" noEditPoints="1" noAdjustHandles="1" noChangeArrowheads="1" noChangeShapeType="1"/>
          </p:cNvSpPr>
          <p:nvPr/>
        </p:nvSpPr>
        <p:spPr>
          <a:xfrm>
            <a:off x="-837672" y="-1841055"/>
            <a:ext cx="14926483" cy="14926483"/>
          </a:xfrm>
          <a:custGeom>
            <a:avLst/>
            <a:gdLst/>
            <a:ahLst/>
            <a:cxnLst/>
            <a:rect l="l" t="t" r="r" b="b"/>
            <a:pathLst>
              <a:path w="14926483" h="14926483">
                <a:moveTo>
                  <a:pt x="0" y="0"/>
                </a:moveTo>
                <a:lnTo>
                  <a:pt x="14926483" y="0"/>
                </a:lnTo>
                <a:lnTo>
                  <a:pt x="14926483" y="14926483"/>
                </a:lnTo>
                <a:lnTo>
                  <a:pt x="0" y="14926483"/>
                </a:lnTo>
                <a:lnTo>
                  <a:pt x="0" y="0"/>
                </a:lnTo>
                <a:close/>
              </a:path>
            </a:pathLst>
          </a:custGeom>
          <a:blipFill>
            <a:blip r:embed="rId3">
              <a:alphaModFix amt="70000"/>
            </a:blip>
            <a:stretch>
              <a:fillRect/>
            </a:stretch>
          </a:blipFill>
        </p:spPr>
        <p:txBody>
          <a:bodyPr/>
          <a:lstStyle/>
          <a:p>
            <a:endParaRPr lang="el-GR" dirty="0"/>
          </a:p>
        </p:txBody>
      </p:sp>
      <p:grpSp>
        <p:nvGrpSpPr>
          <p:cNvPr id="4" name="Group 4"/>
          <p:cNvGrpSpPr/>
          <p:nvPr/>
        </p:nvGrpSpPr>
        <p:grpSpPr>
          <a:xfrm>
            <a:off x="8283370" y="2885012"/>
            <a:ext cx="3780913" cy="526757"/>
            <a:chOff x="0" y="0"/>
            <a:chExt cx="5041218" cy="702343"/>
          </a:xfrm>
        </p:grpSpPr>
        <p:sp>
          <p:nvSpPr>
            <p:cNvPr id="5" name="Freeform 5"/>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6" name="TextBox 6"/>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30 students, 2 teachers</a:t>
              </a:r>
            </a:p>
          </p:txBody>
        </p:sp>
      </p:grpSp>
      <p:grpSp>
        <p:nvGrpSpPr>
          <p:cNvPr id="7" name="Group 7"/>
          <p:cNvGrpSpPr/>
          <p:nvPr/>
        </p:nvGrpSpPr>
        <p:grpSpPr>
          <a:xfrm>
            <a:off x="8436401" y="1709557"/>
            <a:ext cx="3780913" cy="526757"/>
            <a:chOff x="0" y="0"/>
            <a:chExt cx="5041218" cy="702343"/>
          </a:xfrm>
        </p:grpSpPr>
        <p:sp>
          <p:nvSpPr>
            <p:cNvPr id="8" name="Freeform 8"/>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9" name="TextBox 9"/>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94 students, 4 teachers</a:t>
              </a:r>
            </a:p>
          </p:txBody>
        </p:sp>
      </p:grpSp>
      <p:sp>
        <p:nvSpPr>
          <p:cNvPr id="10" name="Freeform 10"/>
          <p:cNvSpPr/>
          <p:nvPr/>
        </p:nvSpPr>
        <p:spPr>
          <a:xfrm rot="7094420">
            <a:off x="5953111" y="1422537"/>
            <a:ext cx="1697146" cy="1342867"/>
          </a:xfrm>
          <a:custGeom>
            <a:avLst/>
            <a:gdLst/>
            <a:ahLst/>
            <a:cxnLst/>
            <a:rect l="l" t="t" r="r" b="b"/>
            <a:pathLst>
              <a:path w="1697146" h="1342867">
                <a:moveTo>
                  <a:pt x="0" y="0"/>
                </a:moveTo>
                <a:lnTo>
                  <a:pt x="1697146" y="0"/>
                </a:lnTo>
                <a:lnTo>
                  <a:pt x="1697146" y="1342867"/>
                </a:lnTo>
                <a:lnTo>
                  <a:pt x="0" y="13428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l-GR"/>
          </a:p>
        </p:txBody>
      </p:sp>
      <p:grpSp>
        <p:nvGrpSpPr>
          <p:cNvPr id="11" name="Group 11"/>
          <p:cNvGrpSpPr/>
          <p:nvPr/>
        </p:nvGrpSpPr>
        <p:grpSpPr>
          <a:xfrm>
            <a:off x="5032697" y="1021522"/>
            <a:ext cx="3780913" cy="526757"/>
            <a:chOff x="0" y="0"/>
            <a:chExt cx="5041218" cy="702343"/>
          </a:xfrm>
        </p:grpSpPr>
        <p:sp>
          <p:nvSpPr>
            <p:cNvPr id="12" name="Freeform 12"/>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3" name="TextBox 13"/>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25 students, 2 teachers</a:t>
              </a:r>
            </a:p>
          </p:txBody>
        </p:sp>
      </p:grpSp>
      <p:grpSp>
        <p:nvGrpSpPr>
          <p:cNvPr id="14" name="Group 14"/>
          <p:cNvGrpSpPr/>
          <p:nvPr/>
        </p:nvGrpSpPr>
        <p:grpSpPr>
          <a:xfrm>
            <a:off x="7506771" y="3875894"/>
            <a:ext cx="3780913" cy="526757"/>
            <a:chOff x="0" y="0"/>
            <a:chExt cx="5041218" cy="702343"/>
          </a:xfrm>
        </p:grpSpPr>
        <p:sp>
          <p:nvSpPr>
            <p:cNvPr id="15" name="Freeform 15"/>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6" name="TextBox 16"/>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90 students, 3 teachers</a:t>
              </a:r>
            </a:p>
          </p:txBody>
        </p:sp>
      </p:grpSp>
      <p:grpSp>
        <p:nvGrpSpPr>
          <p:cNvPr id="17" name="Group 17"/>
          <p:cNvGrpSpPr/>
          <p:nvPr/>
        </p:nvGrpSpPr>
        <p:grpSpPr>
          <a:xfrm>
            <a:off x="1278019" y="1942822"/>
            <a:ext cx="3780913" cy="526757"/>
            <a:chOff x="0" y="0"/>
            <a:chExt cx="5041218" cy="702343"/>
          </a:xfrm>
        </p:grpSpPr>
        <p:sp>
          <p:nvSpPr>
            <p:cNvPr id="18" name="Freeform 18"/>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19" name="TextBox 19"/>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Arial" panose="020B0604020202020204" pitchFamily="34" charset="0"/>
                  <a:sym typeface="Canva Sans"/>
                </a:rPr>
                <a:t>56 students, 1 teacher</a:t>
              </a:r>
            </a:p>
          </p:txBody>
        </p:sp>
      </p:grpSp>
      <p:sp>
        <p:nvSpPr>
          <p:cNvPr id="20" name="Freeform 20"/>
          <p:cNvSpPr/>
          <p:nvPr/>
        </p:nvSpPr>
        <p:spPr>
          <a:xfrm>
            <a:off x="6923153" y="3197342"/>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21" name="Freeform 21"/>
          <p:cNvSpPr/>
          <p:nvPr/>
        </p:nvSpPr>
        <p:spPr>
          <a:xfrm>
            <a:off x="7090903" y="3064757"/>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22" name="Freeform 22"/>
          <p:cNvSpPr/>
          <p:nvPr/>
        </p:nvSpPr>
        <p:spPr>
          <a:xfrm rot="10288458">
            <a:off x="7286356" y="3484379"/>
            <a:ext cx="716294" cy="378740"/>
          </a:xfrm>
          <a:custGeom>
            <a:avLst/>
            <a:gdLst/>
            <a:ahLst/>
            <a:cxnLst/>
            <a:rect l="l" t="t" r="r" b="b"/>
            <a:pathLst>
              <a:path w="716294" h="378740">
                <a:moveTo>
                  <a:pt x="0" y="0"/>
                </a:moveTo>
                <a:lnTo>
                  <a:pt x="716293" y="0"/>
                </a:lnTo>
                <a:lnTo>
                  <a:pt x="716293" y="378740"/>
                </a:lnTo>
                <a:lnTo>
                  <a:pt x="0" y="37874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l-GR"/>
          </a:p>
        </p:txBody>
      </p:sp>
      <p:sp>
        <p:nvSpPr>
          <p:cNvPr id="23" name="Freeform 23"/>
          <p:cNvSpPr/>
          <p:nvPr/>
        </p:nvSpPr>
        <p:spPr>
          <a:xfrm>
            <a:off x="7075553" y="3349742"/>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grpSp>
        <p:nvGrpSpPr>
          <p:cNvPr id="24" name="Group 24"/>
          <p:cNvGrpSpPr/>
          <p:nvPr/>
        </p:nvGrpSpPr>
        <p:grpSpPr>
          <a:xfrm>
            <a:off x="1913237" y="6540361"/>
            <a:ext cx="3780913" cy="526757"/>
            <a:chOff x="0" y="0"/>
            <a:chExt cx="5041218" cy="702343"/>
          </a:xfrm>
        </p:grpSpPr>
        <p:sp>
          <p:nvSpPr>
            <p:cNvPr id="25" name="Freeform 25"/>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26" name="TextBox 26"/>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34 students, 3 teachers</a:t>
              </a:r>
            </a:p>
          </p:txBody>
        </p:sp>
      </p:grpSp>
      <p:grpSp>
        <p:nvGrpSpPr>
          <p:cNvPr id="27" name="Group 27"/>
          <p:cNvGrpSpPr/>
          <p:nvPr/>
        </p:nvGrpSpPr>
        <p:grpSpPr>
          <a:xfrm>
            <a:off x="6392914" y="6809204"/>
            <a:ext cx="3780913" cy="526757"/>
            <a:chOff x="0" y="0"/>
            <a:chExt cx="5041218" cy="702343"/>
          </a:xfrm>
        </p:grpSpPr>
        <p:sp>
          <p:nvSpPr>
            <p:cNvPr id="28" name="Freeform 28"/>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29" name="TextBox 29"/>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30 students, 2 teachers</a:t>
              </a:r>
            </a:p>
          </p:txBody>
        </p:sp>
      </p:grpSp>
      <p:grpSp>
        <p:nvGrpSpPr>
          <p:cNvPr id="30" name="Group 30"/>
          <p:cNvGrpSpPr/>
          <p:nvPr/>
        </p:nvGrpSpPr>
        <p:grpSpPr>
          <a:xfrm>
            <a:off x="6748608" y="5418749"/>
            <a:ext cx="3780913" cy="526757"/>
            <a:chOff x="0" y="0"/>
            <a:chExt cx="5041218" cy="702343"/>
          </a:xfrm>
        </p:grpSpPr>
        <p:sp>
          <p:nvSpPr>
            <p:cNvPr id="31" name="Freeform 31"/>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32" name="TextBox 32"/>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28 students, 3 teachers</a:t>
              </a:r>
            </a:p>
          </p:txBody>
        </p:sp>
      </p:grpSp>
      <p:sp>
        <p:nvSpPr>
          <p:cNvPr id="34" name="Freeform 34"/>
          <p:cNvSpPr/>
          <p:nvPr/>
        </p:nvSpPr>
        <p:spPr>
          <a:xfrm rot="-6558619" flipH="1" flipV="1">
            <a:off x="4332602" y="1652761"/>
            <a:ext cx="1211063" cy="640349"/>
          </a:xfrm>
          <a:custGeom>
            <a:avLst/>
            <a:gdLst/>
            <a:ahLst/>
            <a:cxnLst/>
            <a:rect l="l" t="t" r="r" b="b"/>
            <a:pathLst>
              <a:path w="1211063" h="640349">
                <a:moveTo>
                  <a:pt x="1211063" y="640350"/>
                </a:moveTo>
                <a:lnTo>
                  <a:pt x="0" y="640350"/>
                </a:lnTo>
                <a:lnTo>
                  <a:pt x="0" y="0"/>
                </a:lnTo>
                <a:lnTo>
                  <a:pt x="1211063" y="0"/>
                </a:lnTo>
                <a:lnTo>
                  <a:pt x="1211063" y="64035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l-GR"/>
          </a:p>
        </p:txBody>
      </p:sp>
      <p:grpSp>
        <p:nvGrpSpPr>
          <p:cNvPr id="35" name="Group 35"/>
          <p:cNvGrpSpPr/>
          <p:nvPr/>
        </p:nvGrpSpPr>
        <p:grpSpPr>
          <a:xfrm>
            <a:off x="1659622" y="4441548"/>
            <a:ext cx="3780913" cy="526757"/>
            <a:chOff x="0" y="0"/>
            <a:chExt cx="5041218" cy="702343"/>
          </a:xfrm>
        </p:grpSpPr>
        <p:sp>
          <p:nvSpPr>
            <p:cNvPr id="36" name="Freeform 36"/>
            <p:cNvSpPr/>
            <p:nvPr/>
          </p:nvSpPr>
          <p:spPr>
            <a:xfrm>
              <a:off x="374561" y="0"/>
              <a:ext cx="4292096" cy="702343"/>
            </a:xfrm>
            <a:custGeom>
              <a:avLst/>
              <a:gdLst/>
              <a:ahLst/>
              <a:cxnLst/>
              <a:rect l="l" t="t" r="r" b="b"/>
              <a:pathLst>
                <a:path w="4292096" h="702343">
                  <a:moveTo>
                    <a:pt x="0" y="0"/>
                  </a:moveTo>
                  <a:lnTo>
                    <a:pt x="4292096" y="0"/>
                  </a:lnTo>
                  <a:lnTo>
                    <a:pt x="4292096" y="702343"/>
                  </a:lnTo>
                  <a:lnTo>
                    <a:pt x="0" y="70234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l-GR"/>
            </a:p>
          </p:txBody>
        </p:sp>
        <p:sp>
          <p:nvSpPr>
            <p:cNvPr id="37" name="TextBox 37"/>
            <p:cNvSpPr txBox="1"/>
            <p:nvPr/>
          </p:nvSpPr>
          <p:spPr>
            <a:xfrm>
              <a:off x="0" y="106549"/>
              <a:ext cx="5041218" cy="462520"/>
            </a:xfrm>
            <a:prstGeom prst="rect">
              <a:avLst/>
            </a:prstGeom>
          </p:spPr>
          <p:txBody>
            <a:bodyPr lIns="0" tIns="0" rIns="0" bIns="0" rtlCol="0" anchor="t">
              <a:spAutoFit/>
            </a:bodyPr>
            <a:lstStyle/>
            <a:p>
              <a:pPr algn="ctr">
                <a:lnSpc>
                  <a:spcPts val="2875"/>
                </a:lnSpc>
              </a:pPr>
              <a:r>
                <a:rPr lang="en-US" sz="2053" b="1" dirty="0">
                  <a:solidFill>
                    <a:schemeClr val="bg1"/>
                  </a:solidFill>
                  <a:latin typeface="Canva Sans"/>
                  <a:ea typeface="Canva Sans"/>
                  <a:cs typeface="Canva Sans"/>
                  <a:sym typeface="Canva Sans"/>
                </a:rPr>
                <a:t>26 students, 1 teacher</a:t>
              </a:r>
            </a:p>
          </p:txBody>
        </p:sp>
      </p:grpSp>
      <p:sp>
        <p:nvSpPr>
          <p:cNvPr id="38" name="Freeform 38"/>
          <p:cNvSpPr/>
          <p:nvPr/>
        </p:nvSpPr>
        <p:spPr>
          <a:xfrm rot="-6510190" flipV="1">
            <a:off x="5130146" y="5501432"/>
            <a:ext cx="251819" cy="829033"/>
          </a:xfrm>
          <a:custGeom>
            <a:avLst/>
            <a:gdLst/>
            <a:ahLst/>
            <a:cxnLst/>
            <a:rect l="l" t="t" r="r" b="b"/>
            <a:pathLst>
              <a:path w="251819" h="829033">
                <a:moveTo>
                  <a:pt x="0" y="829033"/>
                </a:moveTo>
                <a:lnTo>
                  <a:pt x="251818" y="829033"/>
                </a:lnTo>
                <a:lnTo>
                  <a:pt x="251818" y="0"/>
                </a:lnTo>
                <a:lnTo>
                  <a:pt x="0" y="0"/>
                </a:lnTo>
                <a:lnTo>
                  <a:pt x="0" y="829033"/>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l-GR"/>
          </a:p>
        </p:txBody>
      </p:sp>
      <p:sp>
        <p:nvSpPr>
          <p:cNvPr id="43" name="TextBox 43"/>
          <p:cNvSpPr txBox="1"/>
          <p:nvPr/>
        </p:nvSpPr>
        <p:spPr>
          <a:xfrm>
            <a:off x="6558952" y="5031301"/>
            <a:ext cx="4509315" cy="339822"/>
          </a:xfrm>
          <a:prstGeom prst="rect">
            <a:avLst/>
          </a:prstGeom>
        </p:spPr>
        <p:txBody>
          <a:bodyPr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Agios Dimitrios Junior High School </a:t>
            </a:r>
          </a:p>
        </p:txBody>
      </p:sp>
      <p:sp>
        <p:nvSpPr>
          <p:cNvPr id="44" name="TextBox 44"/>
          <p:cNvSpPr txBox="1"/>
          <p:nvPr/>
        </p:nvSpPr>
        <p:spPr>
          <a:xfrm>
            <a:off x="6187558" y="6040756"/>
            <a:ext cx="3722548" cy="692247"/>
          </a:xfrm>
          <a:prstGeom prst="rect">
            <a:avLst/>
          </a:prstGeom>
        </p:spPr>
        <p:txBody>
          <a:bodyPr lIns="0" tIns="0" rIns="0" bIns="0" rtlCol="0" anchor="t">
            <a:spAutoFit/>
          </a:bodyPr>
          <a:lstStyle/>
          <a:p>
            <a:pPr algn="ctr">
              <a:lnSpc>
                <a:spcPts val="2794"/>
              </a:lnSpc>
            </a:pPr>
            <a:r>
              <a:rPr lang="en-US" sz="1996" b="1" dirty="0" err="1">
                <a:solidFill>
                  <a:srgbClr val="000000"/>
                </a:solidFill>
                <a:latin typeface="Canva Sans Bold"/>
                <a:ea typeface="Canva Sans Bold"/>
                <a:cs typeface="Canva Sans Bold"/>
                <a:sym typeface="Canva Sans Bold"/>
              </a:rPr>
              <a:t>Sivitanidio</a:t>
            </a:r>
            <a:r>
              <a:rPr lang="en-US" sz="1996" b="1" dirty="0">
                <a:solidFill>
                  <a:srgbClr val="000000"/>
                </a:solidFill>
                <a:latin typeface="Canva Sans Bold"/>
                <a:ea typeface="Canva Sans Bold"/>
                <a:cs typeface="Canva Sans Bold"/>
                <a:sym typeface="Canva Sans Bold"/>
              </a:rPr>
              <a:t> Evening Vocational High School </a:t>
            </a:r>
          </a:p>
        </p:txBody>
      </p:sp>
      <p:sp>
        <p:nvSpPr>
          <p:cNvPr id="45" name="TextBox 45"/>
          <p:cNvSpPr txBox="1"/>
          <p:nvPr/>
        </p:nvSpPr>
        <p:spPr>
          <a:xfrm>
            <a:off x="1231423" y="6155212"/>
            <a:ext cx="4816021" cy="335413"/>
          </a:xfrm>
          <a:prstGeom prst="rect">
            <a:avLst/>
          </a:prstGeom>
        </p:spPr>
        <p:txBody>
          <a:bodyPr wrap="square"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Piraeus 2nd Junior High School </a:t>
            </a:r>
          </a:p>
        </p:txBody>
      </p:sp>
      <p:sp>
        <p:nvSpPr>
          <p:cNvPr id="46" name="Freeform 46"/>
          <p:cNvSpPr/>
          <p:nvPr/>
        </p:nvSpPr>
        <p:spPr>
          <a:xfrm rot="-6899749">
            <a:off x="6321538" y="4695911"/>
            <a:ext cx="251819" cy="829033"/>
          </a:xfrm>
          <a:custGeom>
            <a:avLst/>
            <a:gdLst/>
            <a:ahLst/>
            <a:cxnLst/>
            <a:rect l="l" t="t" r="r" b="b"/>
            <a:pathLst>
              <a:path w="251819" h="829033">
                <a:moveTo>
                  <a:pt x="0" y="0"/>
                </a:moveTo>
                <a:lnTo>
                  <a:pt x="251819" y="0"/>
                </a:lnTo>
                <a:lnTo>
                  <a:pt x="251819" y="829033"/>
                </a:lnTo>
                <a:lnTo>
                  <a:pt x="0" y="829033"/>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l-GR"/>
          </a:p>
        </p:txBody>
      </p:sp>
      <p:sp>
        <p:nvSpPr>
          <p:cNvPr id="47" name="Freeform 47"/>
          <p:cNvSpPr/>
          <p:nvPr/>
        </p:nvSpPr>
        <p:spPr>
          <a:xfrm rot="-8471377">
            <a:off x="5979533" y="6352738"/>
            <a:ext cx="728769" cy="385337"/>
          </a:xfrm>
          <a:custGeom>
            <a:avLst/>
            <a:gdLst/>
            <a:ahLst/>
            <a:cxnLst/>
            <a:rect l="l" t="t" r="r" b="b"/>
            <a:pathLst>
              <a:path w="728769" h="385337">
                <a:moveTo>
                  <a:pt x="0" y="0"/>
                </a:moveTo>
                <a:lnTo>
                  <a:pt x="728769" y="0"/>
                </a:lnTo>
                <a:lnTo>
                  <a:pt x="728769" y="385337"/>
                </a:lnTo>
                <a:lnTo>
                  <a:pt x="0" y="38533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l-GR"/>
          </a:p>
        </p:txBody>
      </p:sp>
      <p:sp>
        <p:nvSpPr>
          <p:cNvPr id="48" name="TextBox 48"/>
          <p:cNvSpPr txBox="1"/>
          <p:nvPr/>
        </p:nvSpPr>
        <p:spPr>
          <a:xfrm>
            <a:off x="873079" y="3995287"/>
            <a:ext cx="4816022" cy="339822"/>
          </a:xfrm>
          <a:prstGeom prst="rect">
            <a:avLst/>
          </a:prstGeom>
        </p:spPr>
        <p:txBody>
          <a:bodyPr lIns="0" tIns="0" rIns="0" bIns="0" rtlCol="0" anchor="t">
            <a:spAutoFit/>
          </a:bodyPr>
          <a:lstStyle/>
          <a:p>
            <a:pPr algn="ctr">
              <a:lnSpc>
                <a:spcPts val="2794"/>
              </a:lnSpc>
            </a:pPr>
            <a:r>
              <a:rPr lang="en-US" sz="1996" b="1" dirty="0" err="1">
                <a:solidFill>
                  <a:srgbClr val="000000"/>
                </a:solidFill>
                <a:latin typeface="Canva Sans Bold"/>
                <a:ea typeface="Canva Sans Bold"/>
                <a:cs typeface="Canva Sans Bold"/>
                <a:sym typeface="Canva Sans Bold"/>
              </a:rPr>
              <a:t>Lefkada</a:t>
            </a:r>
            <a:r>
              <a:rPr lang="en-US" sz="1996" b="1" dirty="0">
                <a:solidFill>
                  <a:srgbClr val="000000"/>
                </a:solidFill>
                <a:latin typeface="Canva Sans Bold"/>
                <a:ea typeface="Canva Sans Bold"/>
                <a:cs typeface="Canva Sans Bold"/>
                <a:sym typeface="Canva Sans Bold"/>
              </a:rPr>
              <a:t> 1st High School</a:t>
            </a:r>
          </a:p>
        </p:txBody>
      </p:sp>
      <p:sp>
        <p:nvSpPr>
          <p:cNvPr id="49" name="Freeform 49"/>
          <p:cNvSpPr/>
          <p:nvPr/>
        </p:nvSpPr>
        <p:spPr>
          <a:xfrm rot="3936934" flipV="1">
            <a:off x="1404445" y="4649626"/>
            <a:ext cx="1417424" cy="749463"/>
          </a:xfrm>
          <a:custGeom>
            <a:avLst/>
            <a:gdLst/>
            <a:ahLst/>
            <a:cxnLst/>
            <a:rect l="l" t="t" r="r" b="b"/>
            <a:pathLst>
              <a:path w="1417424" h="749463">
                <a:moveTo>
                  <a:pt x="0" y="749463"/>
                </a:moveTo>
                <a:lnTo>
                  <a:pt x="1417424" y="749463"/>
                </a:lnTo>
                <a:lnTo>
                  <a:pt x="1417424" y="0"/>
                </a:lnTo>
                <a:lnTo>
                  <a:pt x="0" y="0"/>
                </a:lnTo>
                <a:lnTo>
                  <a:pt x="0" y="749463"/>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l-GR"/>
          </a:p>
        </p:txBody>
      </p:sp>
      <p:sp>
        <p:nvSpPr>
          <p:cNvPr id="50" name="Freeform 50"/>
          <p:cNvSpPr/>
          <p:nvPr/>
        </p:nvSpPr>
        <p:spPr>
          <a:xfrm flipH="1" flipV="1">
            <a:off x="7282756" y="1595826"/>
            <a:ext cx="1356309" cy="1452540"/>
          </a:xfrm>
          <a:custGeom>
            <a:avLst/>
            <a:gdLst/>
            <a:ahLst/>
            <a:cxnLst/>
            <a:rect l="l" t="t" r="r" b="b"/>
            <a:pathLst>
              <a:path w="1356309" h="1452540">
                <a:moveTo>
                  <a:pt x="1356309" y="1452540"/>
                </a:moveTo>
                <a:lnTo>
                  <a:pt x="0" y="1452540"/>
                </a:lnTo>
                <a:lnTo>
                  <a:pt x="0" y="0"/>
                </a:lnTo>
                <a:lnTo>
                  <a:pt x="1356309" y="0"/>
                </a:lnTo>
                <a:lnTo>
                  <a:pt x="1356309" y="145254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l-GR"/>
          </a:p>
        </p:txBody>
      </p:sp>
      <p:sp>
        <p:nvSpPr>
          <p:cNvPr id="51" name="Freeform 51"/>
          <p:cNvSpPr/>
          <p:nvPr/>
        </p:nvSpPr>
        <p:spPr>
          <a:xfrm rot="9542767">
            <a:off x="7249932" y="2878012"/>
            <a:ext cx="1389235" cy="230960"/>
          </a:xfrm>
          <a:custGeom>
            <a:avLst/>
            <a:gdLst/>
            <a:ahLst/>
            <a:cxnLst/>
            <a:rect l="l" t="t" r="r" b="b"/>
            <a:pathLst>
              <a:path w="1389235" h="230960">
                <a:moveTo>
                  <a:pt x="0" y="0"/>
                </a:moveTo>
                <a:lnTo>
                  <a:pt x="1389235" y="0"/>
                </a:lnTo>
                <a:lnTo>
                  <a:pt x="1389235" y="230960"/>
                </a:lnTo>
                <a:lnTo>
                  <a:pt x="0" y="230960"/>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l-GR"/>
          </a:p>
        </p:txBody>
      </p:sp>
      <p:sp>
        <p:nvSpPr>
          <p:cNvPr id="52" name="TextBox 52"/>
          <p:cNvSpPr txBox="1"/>
          <p:nvPr/>
        </p:nvSpPr>
        <p:spPr>
          <a:xfrm>
            <a:off x="7759444" y="3458360"/>
            <a:ext cx="3594356" cy="335413"/>
          </a:xfrm>
          <a:prstGeom prst="rect">
            <a:avLst/>
          </a:prstGeom>
        </p:spPr>
        <p:txBody>
          <a:bodyPr wrap="square" lIns="0" tIns="0" rIns="0" bIns="0" rtlCol="0" anchor="t">
            <a:spAutoFit/>
          </a:bodyPr>
          <a:lstStyle/>
          <a:p>
            <a:pPr algn="ctr">
              <a:lnSpc>
                <a:spcPts val="2794"/>
              </a:lnSpc>
            </a:pPr>
            <a:r>
              <a:rPr lang="en-US" sz="1996" b="1" dirty="0" err="1">
                <a:solidFill>
                  <a:srgbClr val="000000"/>
                </a:solidFill>
                <a:latin typeface="Canva Sans Bold"/>
                <a:ea typeface="Canva Sans Bold"/>
                <a:cs typeface="Canva Sans Bold"/>
                <a:sym typeface="Canva Sans Bold"/>
              </a:rPr>
              <a:t>Moudros</a:t>
            </a:r>
            <a:r>
              <a:rPr lang="en-US" sz="1996" b="1" dirty="0">
                <a:solidFill>
                  <a:srgbClr val="000000"/>
                </a:solidFill>
                <a:latin typeface="Canva Sans Bold"/>
                <a:ea typeface="Canva Sans Bold"/>
                <a:cs typeface="Canva Sans Bold"/>
                <a:sym typeface="Canva Sans Bold"/>
              </a:rPr>
              <a:t> Jr. High School</a:t>
            </a:r>
          </a:p>
        </p:txBody>
      </p:sp>
      <p:sp>
        <p:nvSpPr>
          <p:cNvPr id="53" name="TextBox 53"/>
          <p:cNvSpPr txBox="1"/>
          <p:nvPr/>
        </p:nvSpPr>
        <p:spPr>
          <a:xfrm>
            <a:off x="5508690" y="604751"/>
            <a:ext cx="2828925" cy="339822"/>
          </a:xfrm>
          <a:prstGeom prst="rect">
            <a:avLst/>
          </a:prstGeom>
        </p:spPr>
        <p:txBody>
          <a:bodyPr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Myrina Jr. High School </a:t>
            </a:r>
          </a:p>
        </p:txBody>
      </p:sp>
      <p:sp>
        <p:nvSpPr>
          <p:cNvPr id="54" name="TextBox 54"/>
          <p:cNvSpPr txBox="1"/>
          <p:nvPr/>
        </p:nvSpPr>
        <p:spPr>
          <a:xfrm>
            <a:off x="8639064" y="1293534"/>
            <a:ext cx="3578249" cy="335413"/>
          </a:xfrm>
          <a:prstGeom prst="rect">
            <a:avLst/>
          </a:prstGeom>
        </p:spPr>
        <p:txBody>
          <a:bodyPr wrap="square" lIns="0" tIns="0" rIns="0" bIns="0" rtlCol="0" anchor="t">
            <a:spAutoFit/>
          </a:bodyPr>
          <a:lstStyle/>
          <a:p>
            <a:pPr algn="ctr">
              <a:lnSpc>
                <a:spcPts val="2794"/>
              </a:lnSpc>
            </a:pPr>
            <a:r>
              <a:rPr lang="en-US" sz="1996" b="1" dirty="0" err="1">
                <a:solidFill>
                  <a:srgbClr val="000000"/>
                </a:solidFill>
                <a:latin typeface="Canva Sans Bold"/>
                <a:ea typeface="Canva Sans Bold"/>
                <a:cs typeface="Canva Sans Bold"/>
                <a:sym typeface="Canva Sans Bold"/>
              </a:rPr>
              <a:t>Livadochori</a:t>
            </a:r>
            <a:r>
              <a:rPr lang="en-US" sz="1996" b="1" dirty="0">
                <a:solidFill>
                  <a:srgbClr val="000000"/>
                </a:solidFill>
                <a:latin typeface="Canva Sans Bold"/>
                <a:ea typeface="Canva Sans Bold"/>
                <a:cs typeface="Canva Sans Bold"/>
                <a:sym typeface="Canva Sans Bold"/>
              </a:rPr>
              <a:t> Jr. High School</a:t>
            </a:r>
          </a:p>
        </p:txBody>
      </p:sp>
      <p:sp>
        <p:nvSpPr>
          <p:cNvPr id="55" name="TextBox 55"/>
          <p:cNvSpPr txBox="1"/>
          <p:nvPr/>
        </p:nvSpPr>
        <p:spPr>
          <a:xfrm>
            <a:off x="8639064" y="2468989"/>
            <a:ext cx="2714735" cy="335413"/>
          </a:xfrm>
          <a:prstGeom prst="rect">
            <a:avLst/>
          </a:prstGeom>
        </p:spPr>
        <p:txBody>
          <a:bodyPr wrap="square" lIns="0" tIns="0" rIns="0" bIns="0" rtlCol="0" anchor="t">
            <a:spAutoFit/>
          </a:bodyPr>
          <a:lstStyle/>
          <a:p>
            <a:pPr algn="ctr">
              <a:lnSpc>
                <a:spcPts val="2794"/>
              </a:lnSpc>
            </a:pPr>
            <a:r>
              <a:rPr lang="en-US" sz="1996" b="1" dirty="0" err="1">
                <a:solidFill>
                  <a:srgbClr val="000000"/>
                </a:solidFill>
                <a:latin typeface="Canva Sans Bold"/>
                <a:ea typeface="Canva Sans Bold"/>
                <a:cs typeface="Canva Sans Bold"/>
                <a:sym typeface="Canva Sans Bold"/>
              </a:rPr>
              <a:t>Moudros</a:t>
            </a:r>
            <a:r>
              <a:rPr lang="en-US" sz="1996" b="1" dirty="0">
                <a:solidFill>
                  <a:srgbClr val="000000"/>
                </a:solidFill>
                <a:latin typeface="Canva Sans Bold"/>
                <a:ea typeface="Canva Sans Bold"/>
                <a:cs typeface="Canva Sans Bold"/>
                <a:sym typeface="Canva Sans Bold"/>
              </a:rPr>
              <a:t> High School</a:t>
            </a:r>
          </a:p>
        </p:txBody>
      </p:sp>
      <p:sp>
        <p:nvSpPr>
          <p:cNvPr id="56" name="TextBox 56"/>
          <p:cNvSpPr txBox="1"/>
          <p:nvPr/>
        </p:nvSpPr>
        <p:spPr>
          <a:xfrm>
            <a:off x="5256055" y="4244916"/>
            <a:ext cx="3009303" cy="327590"/>
          </a:xfrm>
          <a:prstGeom prst="rect">
            <a:avLst/>
          </a:prstGeom>
        </p:spPr>
        <p:txBody>
          <a:bodyPr wrap="square"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Agios Efstratios</a:t>
            </a:r>
          </a:p>
        </p:txBody>
      </p:sp>
      <p:sp>
        <p:nvSpPr>
          <p:cNvPr id="57" name="TextBox 57"/>
          <p:cNvSpPr txBox="1"/>
          <p:nvPr/>
        </p:nvSpPr>
        <p:spPr>
          <a:xfrm>
            <a:off x="13258379" y="1595826"/>
            <a:ext cx="2430438" cy="596900"/>
          </a:xfrm>
          <a:prstGeom prst="rect">
            <a:avLst/>
          </a:prstGeom>
        </p:spPr>
        <p:txBody>
          <a:bodyPr wrap="square" lIns="0" tIns="0" rIns="0" bIns="0" rtlCol="0" anchor="t">
            <a:spAutoFit/>
          </a:bodyPr>
          <a:lstStyle/>
          <a:p>
            <a:pPr algn="ctr">
              <a:lnSpc>
                <a:spcPts val="4900"/>
              </a:lnSpc>
            </a:pPr>
            <a:r>
              <a:rPr lang="en-US" sz="3500" b="1" dirty="0">
                <a:solidFill>
                  <a:srgbClr val="000000"/>
                </a:solidFill>
                <a:latin typeface="Canva Sans Bold"/>
                <a:ea typeface="Canva Sans Bold"/>
                <a:cs typeface="Canva Sans Bold"/>
                <a:sym typeface="Canva Sans Bold"/>
              </a:rPr>
              <a:t>April 2025</a:t>
            </a:r>
          </a:p>
        </p:txBody>
      </p:sp>
      <p:sp>
        <p:nvSpPr>
          <p:cNvPr id="58" name="TextBox 58"/>
          <p:cNvSpPr txBox="1"/>
          <p:nvPr/>
        </p:nvSpPr>
        <p:spPr>
          <a:xfrm>
            <a:off x="13221318" y="2576777"/>
            <a:ext cx="3749205" cy="596900"/>
          </a:xfrm>
          <a:prstGeom prst="rect">
            <a:avLst/>
          </a:prstGeom>
        </p:spPr>
        <p:txBody>
          <a:bodyPr lIns="0" tIns="0" rIns="0" bIns="0" rtlCol="0" anchor="t">
            <a:spAutoFit/>
          </a:bodyPr>
          <a:lstStyle/>
          <a:p>
            <a:pPr algn="ctr">
              <a:lnSpc>
                <a:spcPts val="4900"/>
              </a:lnSpc>
            </a:pPr>
            <a:r>
              <a:rPr lang="en-US" sz="3500" b="1" dirty="0">
                <a:solidFill>
                  <a:srgbClr val="000000"/>
                </a:solidFill>
                <a:latin typeface="Canva Sans Bold"/>
                <a:ea typeface="Canva Sans Bold"/>
                <a:cs typeface="Canva Sans Bold"/>
                <a:sym typeface="Canva Sans Bold"/>
              </a:rPr>
              <a:t>November 2025</a:t>
            </a:r>
          </a:p>
        </p:txBody>
      </p:sp>
      <p:sp>
        <p:nvSpPr>
          <p:cNvPr id="59" name="TextBox 59"/>
          <p:cNvSpPr txBox="1"/>
          <p:nvPr/>
        </p:nvSpPr>
        <p:spPr>
          <a:xfrm>
            <a:off x="13261913" y="3490102"/>
            <a:ext cx="2872905" cy="596900"/>
          </a:xfrm>
          <a:prstGeom prst="rect">
            <a:avLst/>
          </a:prstGeom>
        </p:spPr>
        <p:txBody>
          <a:bodyPr lIns="0" tIns="0" rIns="0" bIns="0" rtlCol="0" anchor="t">
            <a:spAutoFit/>
          </a:bodyPr>
          <a:lstStyle/>
          <a:p>
            <a:pPr algn="ctr">
              <a:lnSpc>
                <a:spcPts val="4900"/>
              </a:lnSpc>
            </a:pPr>
            <a:r>
              <a:rPr lang="en-US" sz="3500" b="1" dirty="0">
                <a:solidFill>
                  <a:srgbClr val="000000"/>
                </a:solidFill>
                <a:latin typeface="Canva Sans Bold"/>
                <a:ea typeface="Canva Sans Bold"/>
                <a:cs typeface="Canva Sans Bold"/>
                <a:sym typeface="Canva Sans Bold"/>
              </a:rPr>
              <a:t>March 2026</a:t>
            </a:r>
          </a:p>
        </p:txBody>
      </p:sp>
      <p:sp>
        <p:nvSpPr>
          <p:cNvPr id="60" name="TextBox 60"/>
          <p:cNvSpPr txBox="1"/>
          <p:nvPr/>
        </p:nvSpPr>
        <p:spPr>
          <a:xfrm>
            <a:off x="13330636" y="4326818"/>
            <a:ext cx="2326272" cy="596900"/>
          </a:xfrm>
          <a:prstGeom prst="rect">
            <a:avLst/>
          </a:prstGeom>
        </p:spPr>
        <p:txBody>
          <a:bodyPr wrap="square" lIns="0" tIns="0" rIns="0" bIns="0" rtlCol="0" anchor="t">
            <a:spAutoFit/>
          </a:bodyPr>
          <a:lstStyle/>
          <a:p>
            <a:pPr algn="ctr">
              <a:lnSpc>
                <a:spcPts val="4900"/>
              </a:lnSpc>
            </a:pPr>
            <a:r>
              <a:rPr lang="en-US" sz="3500" b="1" dirty="0">
                <a:solidFill>
                  <a:srgbClr val="000000"/>
                </a:solidFill>
                <a:latin typeface="Canva Sans Bold"/>
                <a:ea typeface="Canva Sans Bold"/>
                <a:cs typeface="Canva Sans Bold"/>
                <a:sym typeface="Canva Sans Bold"/>
              </a:rPr>
              <a:t>April 2026</a:t>
            </a:r>
          </a:p>
        </p:txBody>
      </p:sp>
      <p:sp>
        <p:nvSpPr>
          <p:cNvPr id="61" name="TextBox 61"/>
          <p:cNvSpPr txBox="1"/>
          <p:nvPr/>
        </p:nvSpPr>
        <p:spPr>
          <a:xfrm>
            <a:off x="13313166" y="5152487"/>
            <a:ext cx="2246666" cy="596900"/>
          </a:xfrm>
          <a:prstGeom prst="rect">
            <a:avLst/>
          </a:prstGeom>
        </p:spPr>
        <p:txBody>
          <a:bodyPr wrap="square" lIns="0" tIns="0" rIns="0" bIns="0" rtlCol="0" anchor="t">
            <a:spAutoFit/>
          </a:bodyPr>
          <a:lstStyle/>
          <a:p>
            <a:pPr algn="ctr">
              <a:lnSpc>
                <a:spcPts val="4900"/>
              </a:lnSpc>
            </a:pPr>
            <a:r>
              <a:rPr lang="en-US" sz="3500" b="1" dirty="0">
                <a:solidFill>
                  <a:srgbClr val="000000"/>
                </a:solidFill>
                <a:latin typeface="Canva Sans Bold"/>
                <a:ea typeface="Canva Sans Bold"/>
                <a:cs typeface="Canva Sans Bold"/>
                <a:sym typeface="Canva Sans Bold"/>
              </a:rPr>
              <a:t>May 2026</a:t>
            </a:r>
          </a:p>
        </p:txBody>
      </p:sp>
      <p:sp>
        <p:nvSpPr>
          <p:cNvPr id="62" name="Freeform 21">
            <a:extLst>
              <a:ext uri="{FF2B5EF4-FFF2-40B4-BE49-F238E27FC236}">
                <a16:creationId xmlns:a16="http://schemas.microsoft.com/office/drawing/2014/main" id="{ADFA1203-BF8B-3244-BCAE-BFAE2A94AE9B}"/>
              </a:ext>
            </a:extLst>
          </p:cNvPr>
          <p:cNvSpPr/>
          <p:nvPr/>
        </p:nvSpPr>
        <p:spPr>
          <a:xfrm>
            <a:off x="5684409" y="5682482"/>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63" name="Freeform 21">
            <a:extLst>
              <a:ext uri="{FF2B5EF4-FFF2-40B4-BE49-F238E27FC236}">
                <a16:creationId xmlns:a16="http://schemas.microsoft.com/office/drawing/2014/main" id="{78065617-990B-7C78-D565-502BA0CBBB4A}"/>
              </a:ext>
            </a:extLst>
          </p:cNvPr>
          <p:cNvSpPr/>
          <p:nvPr/>
        </p:nvSpPr>
        <p:spPr>
          <a:xfrm>
            <a:off x="5952368" y="5352077"/>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64" name="Freeform 21">
            <a:extLst>
              <a:ext uri="{FF2B5EF4-FFF2-40B4-BE49-F238E27FC236}">
                <a16:creationId xmlns:a16="http://schemas.microsoft.com/office/drawing/2014/main" id="{6EC0362A-6134-7CCE-FA51-EDB762437FDF}"/>
              </a:ext>
            </a:extLst>
          </p:cNvPr>
          <p:cNvSpPr/>
          <p:nvPr/>
        </p:nvSpPr>
        <p:spPr>
          <a:xfrm>
            <a:off x="6099873" y="5754425"/>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65" name="Freeform 21">
            <a:extLst>
              <a:ext uri="{FF2B5EF4-FFF2-40B4-BE49-F238E27FC236}">
                <a16:creationId xmlns:a16="http://schemas.microsoft.com/office/drawing/2014/main" id="{AB172994-5A73-C888-93A5-82A25970EBA4}"/>
              </a:ext>
            </a:extLst>
          </p:cNvPr>
          <p:cNvSpPr/>
          <p:nvPr/>
        </p:nvSpPr>
        <p:spPr>
          <a:xfrm>
            <a:off x="2976962" y="5335115"/>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66" name="Freeform 21">
            <a:extLst>
              <a:ext uri="{FF2B5EF4-FFF2-40B4-BE49-F238E27FC236}">
                <a16:creationId xmlns:a16="http://schemas.microsoft.com/office/drawing/2014/main" id="{877EB823-04D0-8636-1AFF-FA6B2AB76FE8}"/>
              </a:ext>
            </a:extLst>
          </p:cNvPr>
          <p:cNvSpPr/>
          <p:nvPr/>
        </p:nvSpPr>
        <p:spPr>
          <a:xfrm>
            <a:off x="4651031" y="2520653"/>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33" name="Freeform 21">
            <a:extLst>
              <a:ext uri="{FF2B5EF4-FFF2-40B4-BE49-F238E27FC236}">
                <a16:creationId xmlns:a16="http://schemas.microsoft.com/office/drawing/2014/main" id="{40F597FB-9197-8AD4-7BB4-AEBA746988C8}"/>
              </a:ext>
            </a:extLst>
          </p:cNvPr>
          <p:cNvSpPr/>
          <p:nvPr/>
        </p:nvSpPr>
        <p:spPr>
          <a:xfrm>
            <a:off x="6931384" y="3693299"/>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39" name="TextBox 56">
            <a:extLst>
              <a:ext uri="{FF2B5EF4-FFF2-40B4-BE49-F238E27FC236}">
                <a16:creationId xmlns:a16="http://schemas.microsoft.com/office/drawing/2014/main" id="{728B3FF1-2425-E3D8-4166-09D3EA84DDFC}"/>
              </a:ext>
            </a:extLst>
          </p:cNvPr>
          <p:cNvSpPr txBox="1"/>
          <p:nvPr/>
        </p:nvSpPr>
        <p:spPr>
          <a:xfrm>
            <a:off x="2016160" y="1142062"/>
            <a:ext cx="3009303" cy="1044672"/>
          </a:xfrm>
          <a:prstGeom prst="rect">
            <a:avLst/>
          </a:prstGeom>
        </p:spPr>
        <p:txBody>
          <a:bodyPr wrap="square"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Intercultural Jr. High School of </a:t>
            </a:r>
            <a:r>
              <a:rPr lang="en-US" sz="1996" b="1" dirty="0" err="1">
                <a:solidFill>
                  <a:srgbClr val="000000"/>
                </a:solidFill>
                <a:latin typeface="Canva Sans Bold"/>
                <a:ea typeface="Canva Sans Bold"/>
                <a:cs typeface="Canva Sans Bold"/>
                <a:sym typeface="Canva Sans Bold"/>
              </a:rPr>
              <a:t>Evosmos</a:t>
            </a:r>
            <a:endParaRPr lang="en-US" sz="1996" b="1" dirty="0">
              <a:solidFill>
                <a:srgbClr val="000000"/>
              </a:solidFill>
              <a:latin typeface="Canva Sans Bold"/>
              <a:ea typeface="Canva Sans Bold"/>
              <a:cs typeface="Canva Sans Bold"/>
              <a:sym typeface="Canva Sans Bold"/>
            </a:endParaRPr>
          </a:p>
          <a:p>
            <a:pPr algn="ctr">
              <a:lnSpc>
                <a:spcPts val="2794"/>
              </a:lnSpc>
            </a:pPr>
            <a:endParaRPr lang="en-US" sz="1996" b="1" dirty="0">
              <a:solidFill>
                <a:srgbClr val="000000"/>
              </a:solidFill>
              <a:latin typeface="Canva Sans Bold"/>
              <a:ea typeface="Canva Sans Bold"/>
              <a:cs typeface="Canva Sans Bold"/>
              <a:sym typeface="Canva Sans Bold"/>
            </a:endParaRPr>
          </a:p>
        </p:txBody>
      </p:sp>
      <p:sp>
        <p:nvSpPr>
          <p:cNvPr id="40" name="Freeform 51">
            <a:extLst>
              <a:ext uri="{FF2B5EF4-FFF2-40B4-BE49-F238E27FC236}">
                <a16:creationId xmlns:a16="http://schemas.microsoft.com/office/drawing/2014/main" id="{4484E6EA-D8E8-EFD2-AADC-5B3C37ECECC7}"/>
              </a:ext>
            </a:extLst>
          </p:cNvPr>
          <p:cNvSpPr/>
          <p:nvPr/>
        </p:nvSpPr>
        <p:spPr>
          <a:xfrm rot="16200000">
            <a:off x="6816058" y="4039779"/>
            <a:ext cx="331811" cy="117622"/>
          </a:xfrm>
          <a:custGeom>
            <a:avLst/>
            <a:gdLst/>
            <a:ahLst/>
            <a:cxnLst/>
            <a:rect l="l" t="t" r="r" b="b"/>
            <a:pathLst>
              <a:path w="1389235" h="230960">
                <a:moveTo>
                  <a:pt x="0" y="0"/>
                </a:moveTo>
                <a:lnTo>
                  <a:pt x="1389235" y="0"/>
                </a:lnTo>
                <a:lnTo>
                  <a:pt x="1389235" y="230960"/>
                </a:lnTo>
                <a:lnTo>
                  <a:pt x="0" y="230960"/>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l-GR"/>
          </a:p>
        </p:txBody>
      </p:sp>
      <p:sp>
        <p:nvSpPr>
          <p:cNvPr id="41" name="Freeform 21">
            <a:extLst>
              <a:ext uri="{FF2B5EF4-FFF2-40B4-BE49-F238E27FC236}">
                <a16:creationId xmlns:a16="http://schemas.microsoft.com/office/drawing/2014/main" id="{D4A338C4-191B-09E2-02FE-C74055E995EB}"/>
              </a:ext>
            </a:extLst>
          </p:cNvPr>
          <p:cNvSpPr/>
          <p:nvPr/>
        </p:nvSpPr>
        <p:spPr>
          <a:xfrm>
            <a:off x="4821961" y="2823858"/>
            <a:ext cx="116042" cy="167268"/>
          </a:xfrm>
          <a:custGeom>
            <a:avLst/>
            <a:gdLst/>
            <a:ahLst/>
            <a:cxnLst/>
            <a:rect l="l" t="t" r="r" b="b"/>
            <a:pathLst>
              <a:path w="116042" h="167268">
                <a:moveTo>
                  <a:pt x="0" y="0"/>
                </a:moveTo>
                <a:lnTo>
                  <a:pt x="116042" y="0"/>
                </a:lnTo>
                <a:lnTo>
                  <a:pt x="116042" y="167268"/>
                </a:lnTo>
                <a:lnTo>
                  <a:pt x="0" y="16726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l-GR"/>
          </a:p>
        </p:txBody>
      </p:sp>
      <p:sp>
        <p:nvSpPr>
          <p:cNvPr id="67" name="TextBox 48">
            <a:extLst>
              <a:ext uri="{FF2B5EF4-FFF2-40B4-BE49-F238E27FC236}">
                <a16:creationId xmlns:a16="http://schemas.microsoft.com/office/drawing/2014/main" id="{62070E2D-55FD-E441-A4D1-C2484DC4B1B5}"/>
              </a:ext>
            </a:extLst>
          </p:cNvPr>
          <p:cNvSpPr txBox="1"/>
          <p:nvPr/>
        </p:nvSpPr>
        <p:spPr>
          <a:xfrm>
            <a:off x="2573501" y="2805058"/>
            <a:ext cx="2131863" cy="686663"/>
          </a:xfrm>
          <a:prstGeom prst="rect">
            <a:avLst/>
          </a:prstGeom>
        </p:spPr>
        <p:txBody>
          <a:bodyPr wrap="square" lIns="0" tIns="0" rIns="0" bIns="0" rtlCol="0" anchor="t">
            <a:spAutoFit/>
          </a:bodyPr>
          <a:lstStyle/>
          <a:p>
            <a:pPr algn="ctr">
              <a:lnSpc>
                <a:spcPts val="2794"/>
              </a:lnSpc>
            </a:pPr>
            <a:r>
              <a:rPr lang="en-US" sz="1996" b="1" dirty="0">
                <a:solidFill>
                  <a:srgbClr val="000000"/>
                </a:solidFill>
                <a:latin typeface="Canva Sans Bold"/>
                <a:ea typeface="Canva Sans Bold"/>
                <a:cs typeface="Canva Sans Bold"/>
                <a:sym typeface="Canva Sans Bold"/>
              </a:rPr>
              <a:t>Nautical Club of </a:t>
            </a:r>
          </a:p>
          <a:p>
            <a:pPr algn="ctr">
              <a:lnSpc>
                <a:spcPts val="2794"/>
              </a:lnSpc>
            </a:pPr>
            <a:r>
              <a:rPr lang="en-US" sz="1996" b="1" dirty="0">
                <a:solidFill>
                  <a:srgbClr val="000000"/>
                </a:solidFill>
                <a:latin typeface="Canva Sans Bold"/>
                <a:ea typeface="Canva Sans Bold"/>
                <a:cs typeface="Canva Sans Bold"/>
                <a:sym typeface="Canva Sans Bold"/>
              </a:rPr>
              <a:t>Thessaloniki</a:t>
            </a:r>
          </a:p>
        </p:txBody>
      </p:sp>
      <p:sp>
        <p:nvSpPr>
          <p:cNvPr id="68" name="Freeform 49">
            <a:extLst>
              <a:ext uri="{FF2B5EF4-FFF2-40B4-BE49-F238E27FC236}">
                <a16:creationId xmlns:a16="http://schemas.microsoft.com/office/drawing/2014/main" id="{03FFD6EC-2CB5-D1C5-2B86-BCF985F02E2C}"/>
              </a:ext>
            </a:extLst>
          </p:cNvPr>
          <p:cNvSpPr/>
          <p:nvPr/>
        </p:nvSpPr>
        <p:spPr>
          <a:xfrm rot="20970593" flipV="1">
            <a:off x="4388080" y="3090937"/>
            <a:ext cx="513373" cy="238104"/>
          </a:xfrm>
          <a:custGeom>
            <a:avLst/>
            <a:gdLst/>
            <a:ahLst/>
            <a:cxnLst/>
            <a:rect l="l" t="t" r="r" b="b"/>
            <a:pathLst>
              <a:path w="1417424" h="749463">
                <a:moveTo>
                  <a:pt x="0" y="749463"/>
                </a:moveTo>
                <a:lnTo>
                  <a:pt x="1417424" y="749463"/>
                </a:lnTo>
                <a:lnTo>
                  <a:pt x="1417424" y="0"/>
                </a:lnTo>
                <a:lnTo>
                  <a:pt x="0" y="0"/>
                </a:lnTo>
                <a:lnTo>
                  <a:pt x="0" y="749463"/>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2000"/>
                                        <p:tgtEl>
                                          <p:spTgt spid="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250"/>
                                        <p:tgtEl>
                                          <p:spTgt spid="5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50"/>
                                        <p:tgtEl>
                                          <p:spTgt spid="58"/>
                                        </p:tgtEl>
                                      </p:cBhvr>
                                    </p:animEffect>
                                  </p:childTnLst>
                                </p:cTn>
                              </p:par>
                              <p:par>
                                <p:cTn id="44" presetID="10" presetClass="exit" presetSubtype="0" fill="hold" grpId="1" nodeType="withEffect">
                                  <p:stCondLst>
                                    <p:cond delay="0"/>
                                  </p:stCondLst>
                                  <p:childTnLst>
                                    <p:animEffect transition="out" filter="fade">
                                      <p:cBhvr>
                                        <p:cTn id="45" dur="250"/>
                                        <p:tgtEl>
                                          <p:spTgt spid="57"/>
                                        </p:tgtEl>
                                      </p:cBhvr>
                                    </p:animEffect>
                                    <p:set>
                                      <p:cBhvr>
                                        <p:cTn id="46" dur="1" fill="hold">
                                          <p:stCondLst>
                                            <p:cond delay="249"/>
                                          </p:stCondLst>
                                        </p:cTn>
                                        <p:tgtEl>
                                          <p:spTgt spid="5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50"/>
                                        <p:tgtEl>
                                          <p:spTgt spid="5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75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25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25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58"/>
                                        </p:tgtEl>
                                      </p:cBhvr>
                                    </p:animEffect>
                                    <p:set>
                                      <p:cBhvr>
                                        <p:cTn id="91" dur="1" fill="hold">
                                          <p:stCondLst>
                                            <p:cond delay="499"/>
                                          </p:stCondLst>
                                        </p:cTn>
                                        <p:tgtEl>
                                          <p:spTgt spid="58"/>
                                        </p:tgtEl>
                                        <p:attrNameLst>
                                          <p:attrName>style.visibility</p:attrName>
                                        </p:attrNameLst>
                                      </p:cBhvr>
                                      <p:to>
                                        <p:strVal val="hidden"/>
                                      </p:to>
                                    </p:set>
                                  </p:childTnLst>
                                </p:cTn>
                              </p:par>
                              <p:par>
                                <p:cTn id="92" presetID="10"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Effect transition="in" filter="fade">
                                      <p:cBhvr>
                                        <p:cTn id="94" dur="500"/>
                                        <p:tgtEl>
                                          <p:spTgt spid="5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500"/>
                                        <p:tgtEl>
                                          <p:spTgt spid="6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6"/>
                                        </p:tgtEl>
                                        <p:attrNameLst>
                                          <p:attrName>style.visibility</p:attrName>
                                        </p:attrNameLst>
                                      </p:cBhvr>
                                      <p:to>
                                        <p:strVal val="visible"/>
                                      </p:to>
                                    </p:set>
                                    <p:animEffect transition="in" filter="fade">
                                      <p:cBhvr>
                                        <p:cTn id="118" dur="500"/>
                                        <p:tgtEl>
                                          <p:spTgt spid="4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500"/>
                                        <p:tgtEl>
                                          <p:spTgt spid="6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fade">
                                      <p:cBhvr>
                                        <p:cTn id="131" dur="500"/>
                                        <p:tgtEl>
                                          <p:spTgt spid="4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fade">
                                      <p:cBhvr>
                                        <p:cTn id="134" dur="500"/>
                                        <p:tgtEl>
                                          <p:spTgt spid="4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fade">
                                      <p:cBhvr>
                                        <p:cTn id="137" dur="500"/>
                                        <p:tgtEl>
                                          <p:spTgt spid="6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fade">
                                      <p:cBhvr>
                                        <p:cTn id="142" dur="500"/>
                                        <p:tgtEl>
                                          <p:spTgt spid="2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9"/>
                                        </p:tgtEl>
                                      </p:cBhvr>
                                    </p:animEffect>
                                    <p:set>
                                      <p:cBhvr>
                                        <p:cTn id="147" dur="1" fill="hold">
                                          <p:stCondLst>
                                            <p:cond delay="499"/>
                                          </p:stCondLst>
                                        </p:cTn>
                                        <p:tgtEl>
                                          <p:spTgt spid="59"/>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9"/>
                                        </p:tgtEl>
                                        <p:attrNameLst>
                                          <p:attrName>style.visibility</p:attrName>
                                        </p:attrNameLst>
                                      </p:cBhvr>
                                      <p:to>
                                        <p:strVal val="visible"/>
                                      </p:to>
                                    </p:set>
                                    <p:animEffect transition="in" filter="fade">
                                      <p:cBhvr>
                                        <p:cTn id="157" dur="500"/>
                                        <p:tgtEl>
                                          <p:spTgt spid="3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4"/>
                                        </p:tgtEl>
                                        <p:attrNameLst>
                                          <p:attrName>style.visibility</p:attrName>
                                        </p:attrNameLst>
                                      </p:cBhvr>
                                      <p:to>
                                        <p:strVal val="visible"/>
                                      </p:to>
                                    </p:set>
                                    <p:animEffect transition="in" filter="fade">
                                      <p:cBhvr>
                                        <p:cTn id="160" dur="500"/>
                                        <p:tgtEl>
                                          <p:spTgt spid="34"/>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66"/>
                                        </p:tgtEl>
                                        <p:attrNameLst>
                                          <p:attrName>style.visibility</p:attrName>
                                        </p:attrNameLst>
                                      </p:cBhvr>
                                      <p:to>
                                        <p:strVal val="visible"/>
                                      </p:to>
                                    </p:set>
                                    <p:animEffect transition="in" filter="fade">
                                      <p:cBhvr>
                                        <p:cTn id="163" dur="500"/>
                                        <p:tgtEl>
                                          <p:spTgt spid="6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17"/>
                                        </p:tgtEl>
                                        <p:attrNameLst>
                                          <p:attrName>style.visibility</p:attrName>
                                        </p:attrNameLst>
                                      </p:cBhvr>
                                      <p:to>
                                        <p:strVal val="visible"/>
                                      </p:to>
                                    </p:set>
                                    <p:animEffect transition="in" filter="fade">
                                      <p:cBhvr>
                                        <p:cTn id="168" dur="500"/>
                                        <p:tgtEl>
                                          <p:spTgt spid="17"/>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60"/>
                                        </p:tgtEl>
                                      </p:cBhvr>
                                    </p:animEffect>
                                    <p:set>
                                      <p:cBhvr>
                                        <p:cTn id="173" dur="1" fill="hold">
                                          <p:stCondLst>
                                            <p:cond delay="499"/>
                                          </p:stCondLst>
                                        </p:cTn>
                                        <p:tgtEl>
                                          <p:spTgt spid="60"/>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fade">
                                      <p:cBhvr>
                                        <p:cTn id="178" dur="500"/>
                                        <p:tgtEl>
                                          <p:spTgt spid="61"/>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fade">
                                      <p:cBhvr>
                                        <p:cTn id="183" dur="500"/>
                                        <p:tgtEl>
                                          <p:spTgt spid="4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9"/>
                                        </p:tgtEl>
                                        <p:attrNameLst>
                                          <p:attrName>style.visibility</p:attrName>
                                        </p:attrNameLst>
                                      </p:cBhvr>
                                      <p:to>
                                        <p:strVal val="visible"/>
                                      </p:to>
                                    </p:set>
                                    <p:animEffect transition="in" filter="fade">
                                      <p:cBhvr>
                                        <p:cTn id="186" dur="500"/>
                                        <p:tgtEl>
                                          <p:spTgt spid="4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65"/>
                                        </p:tgtEl>
                                        <p:attrNameLst>
                                          <p:attrName>style.visibility</p:attrName>
                                        </p:attrNameLst>
                                      </p:cBhvr>
                                      <p:to>
                                        <p:strVal val="visible"/>
                                      </p:to>
                                    </p:set>
                                    <p:animEffect transition="in" filter="fade">
                                      <p:cBhvr>
                                        <p:cTn id="189" dur="500"/>
                                        <p:tgtEl>
                                          <p:spTgt spid="65"/>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35"/>
                                        </p:tgtEl>
                                        <p:attrNameLst>
                                          <p:attrName>style.visibility</p:attrName>
                                        </p:attrNameLst>
                                      </p:cBhvr>
                                      <p:to>
                                        <p:strVal val="visible"/>
                                      </p:to>
                                    </p:set>
                                    <p:animEffect transition="in" filter="fade">
                                      <p:cBhvr>
                                        <p:cTn id="194" dur="500"/>
                                        <p:tgtEl>
                                          <p:spTgt spid="3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67"/>
                                        </p:tgtEl>
                                        <p:attrNameLst>
                                          <p:attrName>style.visibility</p:attrName>
                                        </p:attrNameLst>
                                      </p:cBhvr>
                                      <p:to>
                                        <p:strVal val="visible"/>
                                      </p:to>
                                    </p:set>
                                    <p:animEffect transition="in" filter="fade">
                                      <p:cBhvr>
                                        <p:cTn id="199" dur="500"/>
                                        <p:tgtEl>
                                          <p:spTgt spid="6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41"/>
                                        </p:tgtEl>
                                        <p:attrNameLst>
                                          <p:attrName>style.visibility</p:attrName>
                                        </p:attrNameLst>
                                      </p:cBhvr>
                                      <p:to>
                                        <p:strVal val="visible"/>
                                      </p:to>
                                    </p:set>
                                    <p:animEffect transition="in" filter="fade">
                                      <p:cBhvr>
                                        <p:cTn id="202" dur="500"/>
                                        <p:tgtEl>
                                          <p:spTgt spid="4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8"/>
                                        </p:tgtEl>
                                        <p:attrNameLst>
                                          <p:attrName>style.visibility</p:attrName>
                                        </p:attrNameLst>
                                      </p:cBhvr>
                                      <p:to>
                                        <p:strVal val="visible"/>
                                      </p:to>
                                    </p:set>
                                    <p:animEffect transition="in" filter="fade">
                                      <p:cBhvr>
                                        <p:cTn id="20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23" grpId="0" animBg="1"/>
      <p:bldP spid="34" grpId="0" animBg="1"/>
      <p:bldP spid="38" grpId="0" animBg="1"/>
      <p:bldP spid="43" grpId="0"/>
      <p:bldP spid="44" grpId="0"/>
      <p:bldP spid="45" grpId="0"/>
      <p:bldP spid="46" grpId="0" animBg="1"/>
      <p:bldP spid="47" grpId="0" animBg="1"/>
      <p:bldP spid="48" grpId="0"/>
      <p:bldP spid="49" grpId="0" animBg="1"/>
      <p:bldP spid="50" grpId="0" animBg="1"/>
      <p:bldP spid="51" grpId="0" animBg="1"/>
      <p:bldP spid="52" grpId="0"/>
      <p:bldP spid="53" grpId="0"/>
      <p:bldP spid="54" grpId="0"/>
      <p:bldP spid="55" grpId="0"/>
      <p:bldP spid="56" grpId="0"/>
      <p:bldP spid="57" grpId="0"/>
      <p:bldP spid="57" grpId="1"/>
      <p:bldP spid="58" grpId="0"/>
      <p:bldP spid="58" grpId="1"/>
      <p:bldP spid="59" grpId="0"/>
      <p:bldP spid="59" grpId="1"/>
      <p:bldP spid="60" grpId="0"/>
      <p:bldP spid="60" grpId="1"/>
      <p:bldP spid="61" grpId="0"/>
      <p:bldP spid="62" grpId="0" animBg="1"/>
      <p:bldP spid="63" grpId="0" animBg="1"/>
      <p:bldP spid="64" grpId="0" animBg="1"/>
      <p:bldP spid="65" grpId="0" animBg="1"/>
      <p:bldP spid="66" grpId="0" animBg="1"/>
      <p:bldP spid="33" grpId="0" animBg="1"/>
      <p:bldP spid="39" grpId="0"/>
      <p:bldP spid="40" grpId="0" animBg="1"/>
      <p:bldP spid="41" grpId="0" animBg="1"/>
      <p:bldP spid="67" grpId="0"/>
      <p:bldP spid="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71500" y="1143000"/>
            <a:ext cx="8423391" cy="2199321"/>
            <a:chOff x="0" y="0"/>
            <a:chExt cx="11239500" cy="2932428"/>
          </a:xfrm>
        </p:grpSpPr>
        <p:sp>
          <p:nvSpPr>
            <p:cNvPr id="7" name="Freeform 7"/>
            <p:cNvSpPr/>
            <p:nvPr/>
          </p:nvSpPr>
          <p:spPr>
            <a:xfrm>
              <a:off x="0" y="0"/>
              <a:ext cx="11239500" cy="2932428"/>
            </a:xfrm>
            <a:custGeom>
              <a:avLst/>
              <a:gdLst/>
              <a:ahLst/>
              <a:cxnLst/>
              <a:rect l="l" t="t" r="r" b="b"/>
              <a:pathLst>
                <a:path w="11239500" h="2932428">
                  <a:moveTo>
                    <a:pt x="0" y="0"/>
                  </a:moveTo>
                  <a:lnTo>
                    <a:pt x="11239500" y="0"/>
                  </a:lnTo>
                  <a:lnTo>
                    <a:pt x="11239500" y="2932428"/>
                  </a:lnTo>
                  <a:lnTo>
                    <a:pt x="0" y="2932428"/>
                  </a:lnTo>
                  <a:close/>
                </a:path>
              </a:pathLst>
            </a:custGeom>
            <a:solidFill>
              <a:srgbClr val="FFFFFF"/>
            </a:solidFill>
            <a:ln w="9525" cap="sq">
              <a:solidFill>
                <a:srgbClr val="2C3E50"/>
              </a:solidFill>
              <a:prstDash val="sysDot"/>
              <a:miter/>
            </a:ln>
          </p:spPr>
          <p:txBody>
            <a:bodyPr/>
            <a:lstStyle/>
            <a:p>
              <a:endParaRPr lang="el-GR"/>
            </a:p>
          </p:txBody>
        </p:sp>
      </p:grpSp>
      <p:grpSp>
        <p:nvGrpSpPr>
          <p:cNvPr id="8" name="Group 8"/>
          <p:cNvGrpSpPr/>
          <p:nvPr/>
        </p:nvGrpSpPr>
        <p:grpSpPr>
          <a:xfrm>
            <a:off x="9918201" y="994291"/>
            <a:ext cx="7831992" cy="5139805"/>
            <a:chOff x="0" y="0"/>
            <a:chExt cx="11239500" cy="8141972"/>
          </a:xfrm>
        </p:grpSpPr>
        <p:sp>
          <p:nvSpPr>
            <p:cNvPr id="9" name="Freeform 9"/>
            <p:cNvSpPr/>
            <p:nvPr/>
          </p:nvSpPr>
          <p:spPr>
            <a:xfrm>
              <a:off x="0" y="0"/>
              <a:ext cx="11239500" cy="8141972"/>
            </a:xfrm>
            <a:custGeom>
              <a:avLst/>
              <a:gdLst/>
              <a:ahLst/>
              <a:cxnLst/>
              <a:rect l="l" t="t" r="r" b="b"/>
              <a:pathLst>
                <a:path w="11239500" h="8141972">
                  <a:moveTo>
                    <a:pt x="0" y="0"/>
                  </a:moveTo>
                  <a:lnTo>
                    <a:pt x="11239500" y="0"/>
                  </a:lnTo>
                  <a:lnTo>
                    <a:pt x="11239500" y="8141972"/>
                  </a:lnTo>
                  <a:lnTo>
                    <a:pt x="0" y="8141972"/>
                  </a:lnTo>
                  <a:close/>
                </a:path>
              </a:pathLst>
            </a:custGeom>
            <a:solidFill>
              <a:srgbClr val="FFFFFF"/>
            </a:solidFill>
            <a:ln w="9525" cap="sq">
              <a:solidFill>
                <a:srgbClr val="2C3E50"/>
              </a:solidFill>
              <a:prstDash val="sysDot"/>
              <a:miter/>
            </a:ln>
          </p:spPr>
          <p:txBody>
            <a:bodyPr/>
            <a:lstStyle/>
            <a:p>
              <a:endParaRPr lang="el-GR"/>
            </a:p>
          </p:txBody>
        </p:sp>
      </p:grpSp>
      <p:grpSp>
        <p:nvGrpSpPr>
          <p:cNvPr id="10" name="Group 10"/>
          <p:cNvGrpSpPr/>
          <p:nvPr/>
        </p:nvGrpSpPr>
        <p:grpSpPr>
          <a:xfrm>
            <a:off x="390528" y="3924300"/>
            <a:ext cx="8423391" cy="5791200"/>
            <a:chOff x="0" y="0"/>
            <a:chExt cx="11239500" cy="8223250"/>
          </a:xfrm>
        </p:grpSpPr>
        <p:sp>
          <p:nvSpPr>
            <p:cNvPr id="11" name="Freeform 11"/>
            <p:cNvSpPr/>
            <p:nvPr/>
          </p:nvSpPr>
          <p:spPr>
            <a:xfrm>
              <a:off x="0" y="0"/>
              <a:ext cx="11239500" cy="8223250"/>
            </a:xfrm>
            <a:custGeom>
              <a:avLst/>
              <a:gdLst/>
              <a:ahLst/>
              <a:cxnLst/>
              <a:rect l="l" t="t" r="r" b="b"/>
              <a:pathLst>
                <a:path w="11239500" h="8223250">
                  <a:moveTo>
                    <a:pt x="0" y="0"/>
                  </a:moveTo>
                  <a:lnTo>
                    <a:pt x="11239500" y="0"/>
                  </a:lnTo>
                  <a:lnTo>
                    <a:pt x="11239500" y="8223250"/>
                  </a:lnTo>
                  <a:lnTo>
                    <a:pt x="0" y="8223250"/>
                  </a:lnTo>
                  <a:close/>
                </a:path>
              </a:pathLst>
            </a:custGeom>
            <a:solidFill>
              <a:srgbClr val="FFFFFF"/>
            </a:solidFill>
            <a:ln w="9525" cap="sq">
              <a:solidFill>
                <a:srgbClr val="2C3E50"/>
              </a:solidFill>
              <a:prstDash val="sysDot"/>
              <a:miter/>
            </a:ln>
          </p:spPr>
          <p:txBody>
            <a:bodyPr/>
            <a:lstStyle/>
            <a:p>
              <a:endParaRPr lang="el-GR"/>
            </a:p>
          </p:txBody>
        </p:sp>
      </p:grpSp>
      <p:grpSp>
        <p:nvGrpSpPr>
          <p:cNvPr id="12" name="Group 12"/>
          <p:cNvGrpSpPr/>
          <p:nvPr/>
        </p:nvGrpSpPr>
        <p:grpSpPr>
          <a:xfrm>
            <a:off x="829901" y="4838700"/>
            <a:ext cx="7323499" cy="4172976"/>
            <a:chOff x="0" y="0"/>
            <a:chExt cx="8890000" cy="5080000"/>
          </a:xfrm>
        </p:grpSpPr>
        <p:sp>
          <p:nvSpPr>
            <p:cNvPr id="13" name="Freeform 13"/>
            <p:cNvSpPr/>
            <p:nvPr/>
          </p:nvSpPr>
          <p:spPr>
            <a:xfrm>
              <a:off x="0" y="0"/>
              <a:ext cx="8890000" cy="5080000"/>
            </a:xfrm>
            <a:custGeom>
              <a:avLst/>
              <a:gdLst/>
              <a:ahLst/>
              <a:cxnLst/>
              <a:rect l="l" t="t" r="r" b="b"/>
              <a:pathLst>
                <a:path w="8890000" h="5080000">
                  <a:moveTo>
                    <a:pt x="0" y="0"/>
                  </a:moveTo>
                  <a:lnTo>
                    <a:pt x="8890000" y="0"/>
                  </a:lnTo>
                  <a:lnTo>
                    <a:pt x="8890000" y="5080000"/>
                  </a:lnTo>
                  <a:lnTo>
                    <a:pt x="0" y="5080000"/>
                  </a:lnTo>
                  <a:close/>
                </a:path>
              </a:pathLst>
            </a:custGeom>
            <a:blipFill>
              <a:blip r:embed="rId2"/>
              <a:stretch>
                <a:fillRect l="-774" r="-14374"/>
              </a:stretch>
            </a:blipFill>
          </p:spPr>
          <p:txBody>
            <a:bodyPr/>
            <a:lstStyle/>
            <a:p>
              <a:endParaRPr lang="el-GR"/>
            </a:p>
          </p:txBody>
        </p:sp>
      </p:grpSp>
      <p:grpSp>
        <p:nvGrpSpPr>
          <p:cNvPr id="14" name="Group 14"/>
          <p:cNvGrpSpPr/>
          <p:nvPr/>
        </p:nvGrpSpPr>
        <p:grpSpPr>
          <a:xfrm>
            <a:off x="9943531" y="6996940"/>
            <a:ext cx="7806662" cy="2718560"/>
            <a:chOff x="0" y="0"/>
            <a:chExt cx="11239500" cy="2932428"/>
          </a:xfrm>
        </p:grpSpPr>
        <p:sp>
          <p:nvSpPr>
            <p:cNvPr id="15" name="Freeform 15"/>
            <p:cNvSpPr/>
            <p:nvPr/>
          </p:nvSpPr>
          <p:spPr>
            <a:xfrm>
              <a:off x="0" y="0"/>
              <a:ext cx="11239500" cy="2932428"/>
            </a:xfrm>
            <a:custGeom>
              <a:avLst/>
              <a:gdLst/>
              <a:ahLst/>
              <a:cxnLst/>
              <a:rect l="l" t="t" r="r" b="b"/>
              <a:pathLst>
                <a:path w="11239500" h="2932428">
                  <a:moveTo>
                    <a:pt x="0" y="0"/>
                  </a:moveTo>
                  <a:lnTo>
                    <a:pt x="11239500" y="0"/>
                  </a:lnTo>
                  <a:lnTo>
                    <a:pt x="11239500" y="2932428"/>
                  </a:lnTo>
                  <a:lnTo>
                    <a:pt x="0" y="2932428"/>
                  </a:lnTo>
                  <a:close/>
                </a:path>
              </a:pathLst>
            </a:custGeom>
            <a:solidFill>
              <a:srgbClr val="FFFFFF"/>
            </a:solidFill>
            <a:ln w="9525" cap="sq">
              <a:solidFill>
                <a:srgbClr val="2C3E50"/>
              </a:solidFill>
              <a:prstDash val="sysDot"/>
              <a:miter/>
            </a:ln>
          </p:spPr>
          <p:txBody>
            <a:bodyPr/>
            <a:lstStyle/>
            <a:p>
              <a:endParaRPr lang="el-GR"/>
            </a:p>
          </p:txBody>
        </p:sp>
      </p:grpSp>
      <p:sp>
        <p:nvSpPr>
          <p:cNvPr id="16" name="Freeform 16"/>
          <p:cNvSpPr/>
          <p:nvPr/>
        </p:nvSpPr>
        <p:spPr>
          <a:xfrm>
            <a:off x="16016850" y="8957544"/>
            <a:ext cx="1627299" cy="753825"/>
          </a:xfrm>
          <a:custGeom>
            <a:avLst/>
            <a:gdLst/>
            <a:ahLst/>
            <a:cxnLst/>
            <a:rect l="l" t="t" r="r" b="b"/>
            <a:pathLst>
              <a:path w="1627299" h="753825">
                <a:moveTo>
                  <a:pt x="0" y="0"/>
                </a:moveTo>
                <a:lnTo>
                  <a:pt x="1627299" y="0"/>
                </a:lnTo>
                <a:lnTo>
                  <a:pt x="1627299" y="753824"/>
                </a:lnTo>
                <a:lnTo>
                  <a:pt x="0" y="753824"/>
                </a:lnTo>
                <a:lnTo>
                  <a:pt x="0" y="0"/>
                </a:lnTo>
                <a:close/>
              </a:path>
            </a:pathLst>
          </a:custGeom>
          <a:blipFill>
            <a:blip r:embed="rId3"/>
            <a:stretch>
              <a:fillRect r="-6196" b="-34480"/>
            </a:stretch>
          </a:blipFill>
        </p:spPr>
        <p:txBody>
          <a:bodyPr/>
          <a:lstStyle/>
          <a:p>
            <a:endParaRPr lang="el-GR"/>
          </a:p>
        </p:txBody>
      </p:sp>
      <p:sp>
        <p:nvSpPr>
          <p:cNvPr id="17" name="TextBox 17"/>
          <p:cNvSpPr txBox="1"/>
          <p:nvPr/>
        </p:nvSpPr>
        <p:spPr>
          <a:xfrm>
            <a:off x="4381500" y="190500"/>
            <a:ext cx="9525000" cy="762000"/>
          </a:xfrm>
          <a:prstGeom prst="rect">
            <a:avLst/>
          </a:prstGeom>
        </p:spPr>
        <p:txBody>
          <a:bodyPr lIns="0" tIns="0" rIns="0" bIns="0" rtlCol="0" anchor="t">
            <a:spAutoFit/>
          </a:bodyPr>
          <a:lstStyle/>
          <a:p>
            <a:pPr marL="0" lvl="0" indent="0" algn="ctr">
              <a:lnSpc>
                <a:spcPts val="6072"/>
              </a:lnSpc>
              <a:spcBef>
                <a:spcPct val="0"/>
              </a:spcBef>
            </a:pPr>
            <a:r>
              <a:rPr lang="en-US" sz="5060" u="none" strike="noStrike" dirty="0" err="1">
                <a:solidFill>
                  <a:srgbClr val="2C3E50"/>
                </a:solidFill>
                <a:latin typeface="Didact Gothic"/>
                <a:ea typeface="Didact Gothic"/>
                <a:cs typeface="Didact Gothic"/>
                <a:sym typeface="Didact Gothic"/>
              </a:rPr>
              <a:t>AirLimnos</a:t>
            </a:r>
            <a:r>
              <a:rPr lang="en-US" sz="5060" u="none" strike="noStrike" dirty="0">
                <a:solidFill>
                  <a:srgbClr val="2C3E50"/>
                </a:solidFill>
                <a:latin typeface="Didact Gothic"/>
                <a:ea typeface="Didact Gothic"/>
                <a:cs typeface="Didact Gothic"/>
                <a:sym typeface="Didact Gothic"/>
              </a:rPr>
              <a:t> and Beyond</a:t>
            </a:r>
          </a:p>
        </p:txBody>
      </p:sp>
      <p:sp>
        <p:nvSpPr>
          <p:cNvPr id="18" name="TextBox 18"/>
          <p:cNvSpPr txBox="1"/>
          <p:nvPr/>
        </p:nvSpPr>
        <p:spPr>
          <a:xfrm>
            <a:off x="752475" y="1428750"/>
            <a:ext cx="8048625" cy="487313"/>
          </a:xfrm>
          <a:prstGeom prst="rect">
            <a:avLst/>
          </a:prstGeom>
        </p:spPr>
        <p:txBody>
          <a:bodyPr lIns="0" tIns="0" rIns="0" bIns="0" rtlCol="0" anchor="t">
            <a:spAutoFit/>
          </a:bodyPr>
          <a:lstStyle/>
          <a:p>
            <a:pPr marL="0" lvl="0" indent="0" algn="ctr">
              <a:lnSpc>
                <a:spcPts val="3822"/>
              </a:lnSpc>
              <a:spcBef>
                <a:spcPct val="0"/>
              </a:spcBef>
            </a:pPr>
            <a:r>
              <a:rPr lang="en-US" sz="3185" u="none" strike="noStrike" dirty="0">
                <a:solidFill>
                  <a:srgbClr val="61ACCA"/>
                </a:solidFill>
                <a:latin typeface="Didact Gothic"/>
                <a:ea typeface="Didact Gothic"/>
                <a:cs typeface="Didact Gothic"/>
                <a:sym typeface="Didact Gothic"/>
              </a:rPr>
              <a:t>Capacity building</a:t>
            </a:r>
          </a:p>
        </p:txBody>
      </p:sp>
      <p:sp>
        <p:nvSpPr>
          <p:cNvPr id="19" name="TextBox 19"/>
          <p:cNvSpPr txBox="1"/>
          <p:nvPr/>
        </p:nvSpPr>
        <p:spPr>
          <a:xfrm>
            <a:off x="11934825" y="1248372"/>
            <a:ext cx="4019550" cy="487313"/>
          </a:xfrm>
          <a:prstGeom prst="rect">
            <a:avLst/>
          </a:prstGeom>
        </p:spPr>
        <p:txBody>
          <a:bodyPr wrap="square" lIns="0" tIns="0" rIns="0" bIns="0" rtlCol="0" anchor="t">
            <a:spAutoFit/>
          </a:bodyPr>
          <a:lstStyle/>
          <a:p>
            <a:pPr marL="0" lvl="0" indent="0" algn="ctr">
              <a:lnSpc>
                <a:spcPts val="3822"/>
              </a:lnSpc>
              <a:spcBef>
                <a:spcPct val="0"/>
              </a:spcBef>
            </a:pPr>
            <a:r>
              <a:rPr lang="en-US" sz="3185" u="none" strike="noStrike" dirty="0">
                <a:solidFill>
                  <a:srgbClr val="61ACCA"/>
                </a:solidFill>
                <a:latin typeface="Didact Gothic"/>
                <a:ea typeface="Didact Gothic"/>
                <a:cs typeface="Didact Gothic"/>
                <a:sym typeface="Didact Gothic"/>
              </a:rPr>
              <a:t>Data visualizations</a:t>
            </a:r>
          </a:p>
        </p:txBody>
      </p:sp>
      <p:sp>
        <p:nvSpPr>
          <p:cNvPr id="20" name="TextBox 20"/>
          <p:cNvSpPr txBox="1"/>
          <p:nvPr/>
        </p:nvSpPr>
        <p:spPr>
          <a:xfrm>
            <a:off x="577910" y="4182132"/>
            <a:ext cx="8048625" cy="487313"/>
          </a:xfrm>
          <a:prstGeom prst="rect">
            <a:avLst/>
          </a:prstGeom>
        </p:spPr>
        <p:txBody>
          <a:bodyPr lIns="0" tIns="0" rIns="0" bIns="0" rtlCol="0" anchor="t">
            <a:spAutoFit/>
          </a:bodyPr>
          <a:lstStyle/>
          <a:p>
            <a:pPr marL="0" lvl="0" indent="0" algn="ctr">
              <a:lnSpc>
                <a:spcPts val="3822"/>
              </a:lnSpc>
              <a:spcBef>
                <a:spcPct val="0"/>
              </a:spcBef>
            </a:pPr>
            <a:r>
              <a:rPr lang="en-US" sz="3185" u="none" strike="noStrike" dirty="0">
                <a:solidFill>
                  <a:srgbClr val="61ACCA"/>
                </a:solidFill>
                <a:latin typeface="Didact Gothic"/>
                <a:ea typeface="Didact Gothic"/>
                <a:cs typeface="Didact Gothic"/>
                <a:sym typeface="Didact Gothic"/>
              </a:rPr>
              <a:t>A new real time </a:t>
            </a:r>
            <a:r>
              <a:rPr lang="en-US" sz="3185" dirty="0">
                <a:solidFill>
                  <a:srgbClr val="61ACCA"/>
                </a:solidFill>
                <a:latin typeface="Didact Gothic"/>
                <a:ea typeface="Didact Gothic"/>
                <a:cs typeface="Didact Gothic"/>
                <a:sym typeface="Didact Gothic"/>
              </a:rPr>
              <a:t>d</a:t>
            </a:r>
            <a:r>
              <a:rPr lang="en-US" sz="3185" u="none" strike="noStrike" dirty="0">
                <a:solidFill>
                  <a:srgbClr val="61ACCA"/>
                </a:solidFill>
                <a:latin typeface="Didact Gothic"/>
                <a:ea typeface="Didact Gothic"/>
                <a:cs typeface="Didact Gothic"/>
                <a:sym typeface="Didact Gothic"/>
              </a:rPr>
              <a:t>ashboard</a:t>
            </a:r>
          </a:p>
        </p:txBody>
      </p:sp>
      <p:sp>
        <p:nvSpPr>
          <p:cNvPr id="21" name="TextBox 21"/>
          <p:cNvSpPr txBox="1"/>
          <p:nvPr/>
        </p:nvSpPr>
        <p:spPr>
          <a:xfrm>
            <a:off x="11000677" y="7291553"/>
            <a:ext cx="6172200" cy="487313"/>
          </a:xfrm>
          <a:prstGeom prst="rect">
            <a:avLst/>
          </a:prstGeom>
        </p:spPr>
        <p:txBody>
          <a:bodyPr wrap="square" lIns="0" tIns="0" rIns="0" bIns="0" rtlCol="0" anchor="t">
            <a:spAutoFit/>
          </a:bodyPr>
          <a:lstStyle/>
          <a:p>
            <a:pPr marL="0" lvl="0" indent="0" algn="ctr">
              <a:lnSpc>
                <a:spcPts val="3822"/>
              </a:lnSpc>
              <a:spcBef>
                <a:spcPct val="0"/>
              </a:spcBef>
            </a:pPr>
            <a:r>
              <a:rPr lang="en-US" sz="3185" u="none" strike="noStrike" dirty="0">
                <a:solidFill>
                  <a:srgbClr val="61ACCA"/>
                </a:solidFill>
                <a:latin typeface="Didact Gothic"/>
                <a:ea typeface="Didact Gothic"/>
                <a:cs typeface="Didact Gothic"/>
                <a:sym typeface="Didact Gothic"/>
              </a:rPr>
              <a:t>A new EU-funded project</a:t>
            </a:r>
          </a:p>
        </p:txBody>
      </p:sp>
      <p:sp>
        <p:nvSpPr>
          <p:cNvPr id="22" name="TextBox 22"/>
          <p:cNvSpPr txBox="1"/>
          <p:nvPr/>
        </p:nvSpPr>
        <p:spPr>
          <a:xfrm>
            <a:off x="10236793" y="9292550"/>
            <a:ext cx="7301313" cy="633250"/>
          </a:xfrm>
          <a:prstGeom prst="rect">
            <a:avLst/>
          </a:prstGeom>
        </p:spPr>
        <p:txBody>
          <a:bodyPr wrap="square" lIns="0" tIns="0" rIns="0" bIns="0" rtlCol="0" anchor="t">
            <a:spAutoFit/>
          </a:bodyPr>
          <a:lstStyle/>
          <a:p>
            <a:pPr>
              <a:lnSpc>
                <a:spcPts val="2639"/>
              </a:lnSpc>
            </a:pPr>
            <a:r>
              <a:rPr lang="en-US" sz="1400" dirty="0" err="1">
                <a:solidFill>
                  <a:srgbClr val="2C3E50"/>
                </a:solidFill>
                <a:latin typeface="Didact Gothic"/>
                <a:ea typeface="Didact Gothic"/>
                <a:cs typeface="Didact Gothic"/>
                <a:sym typeface="Didact Gothic"/>
              </a:rPr>
              <a:t>STEAMies</a:t>
            </a:r>
            <a:r>
              <a:rPr lang="en-US" sz="1400" dirty="0">
                <a:solidFill>
                  <a:srgbClr val="2C3E50"/>
                </a:solidFill>
                <a:latin typeface="Didact Gothic"/>
                <a:ea typeface="Didact Gothic"/>
                <a:cs typeface="Didact Gothic"/>
                <a:sym typeface="Didact Gothic"/>
              </a:rPr>
              <a:t>: Action-oriented air and water solutions for STEAM school education</a:t>
            </a:r>
          </a:p>
          <a:p>
            <a:pPr marL="0" lvl="0" indent="0" algn="ctr">
              <a:lnSpc>
                <a:spcPts val="2639"/>
              </a:lnSpc>
              <a:spcBef>
                <a:spcPct val="0"/>
              </a:spcBef>
            </a:pPr>
            <a:endParaRPr lang="en-US" sz="1400" dirty="0">
              <a:solidFill>
                <a:srgbClr val="2C3E50"/>
              </a:solidFill>
              <a:latin typeface="Didact Gothic"/>
              <a:ea typeface="Didact Gothic"/>
              <a:cs typeface="Didact Gothic"/>
              <a:sym typeface="Didact Gothic"/>
            </a:endParaRPr>
          </a:p>
        </p:txBody>
      </p:sp>
      <p:sp>
        <p:nvSpPr>
          <p:cNvPr id="23" name="TextBox 23"/>
          <p:cNvSpPr txBox="1"/>
          <p:nvPr/>
        </p:nvSpPr>
        <p:spPr>
          <a:xfrm>
            <a:off x="2152650" y="2042969"/>
            <a:ext cx="5248275" cy="1010690"/>
          </a:xfrm>
          <a:prstGeom prst="rect">
            <a:avLst/>
          </a:prstGeom>
        </p:spPr>
        <p:txBody>
          <a:bodyPr lIns="0" tIns="0" rIns="0" bIns="0" rtlCol="0" anchor="t">
            <a:spAutoFit/>
          </a:bodyPr>
          <a:lstStyle/>
          <a:p>
            <a:pPr marL="0" lvl="0" indent="0" algn="ctr">
              <a:lnSpc>
                <a:spcPts val="4067"/>
              </a:lnSpc>
              <a:spcBef>
                <a:spcPct val="0"/>
              </a:spcBef>
            </a:pPr>
            <a:r>
              <a:rPr lang="en-US" sz="2905" u="none" strike="noStrike" dirty="0" err="1">
                <a:solidFill>
                  <a:srgbClr val="555555"/>
                </a:solidFill>
                <a:latin typeface="Didact Gothic"/>
                <a:ea typeface="Didact Gothic"/>
                <a:cs typeface="Didact Gothic"/>
                <a:sym typeface="Didact Gothic"/>
              </a:rPr>
              <a:t>CitiObs</a:t>
            </a:r>
            <a:r>
              <a:rPr lang="en-US" sz="2905" u="none" strike="noStrike" dirty="0">
                <a:solidFill>
                  <a:srgbClr val="555555"/>
                </a:solidFill>
                <a:latin typeface="Didact Gothic"/>
                <a:ea typeface="Didact Gothic"/>
                <a:cs typeface="Didact Gothic"/>
                <a:sym typeface="Didact Gothic"/>
              </a:rPr>
              <a:t> study visit in Brussels</a:t>
            </a:r>
          </a:p>
          <a:p>
            <a:pPr marL="0" lvl="0" indent="0" algn="ctr">
              <a:lnSpc>
                <a:spcPts val="4067"/>
              </a:lnSpc>
              <a:spcBef>
                <a:spcPct val="0"/>
              </a:spcBef>
            </a:pPr>
            <a:r>
              <a:rPr lang="en-US" sz="2905" u="none" strike="noStrike" dirty="0">
                <a:solidFill>
                  <a:srgbClr val="555555"/>
                </a:solidFill>
                <a:latin typeface="Didact Gothic"/>
                <a:ea typeface="Didact Gothic"/>
                <a:cs typeface="Didact Gothic"/>
                <a:sym typeface="Didact Gothic"/>
              </a:rPr>
              <a:t>14 October 2025</a:t>
            </a:r>
          </a:p>
        </p:txBody>
      </p:sp>
      <p:sp>
        <p:nvSpPr>
          <p:cNvPr id="24" name="TextBox 24"/>
          <p:cNvSpPr txBox="1"/>
          <p:nvPr/>
        </p:nvSpPr>
        <p:spPr>
          <a:xfrm>
            <a:off x="1334984" y="9211701"/>
            <a:ext cx="6902658" cy="334900"/>
          </a:xfrm>
          <a:prstGeom prst="rect">
            <a:avLst/>
          </a:prstGeom>
        </p:spPr>
        <p:txBody>
          <a:bodyPr lIns="0" tIns="0" rIns="0" bIns="0" rtlCol="0" anchor="t">
            <a:spAutoFit/>
          </a:bodyPr>
          <a:lstStyle/>
          <a:p>
            <a:pPr algn="ctr">
              <a:lnSpc>
                <a:spcPts val="2879"/>
              </a:lnSpc>
              <a:spcBef>
                <a:spcPct val="0"/>
              </a:spcBef>
            </a:pPr>
            <a:r>
              <a:rPr lang="en-US" u="sng" dirty="0">
                <a:latin typeface="Didact Gothic"/>
                <a:ea typeface="Didact Gothic"/>
                <a:cs typeface="Didact Gothic"/>
                <a:sym typeface="Didact Gothic"/>
                <a:hlinkClick r:id="rId4" tooltip="https://web2learn.eu/airlimnos_dashboard/">
                  <a:extLst>
                    <a:ext uri="{A12FA001-AC4F-418D-AE19-62706E023703}">
                      <ahyp:hlinkClr xmlns:ahyp="http://schemas.microsoft.com/office/drawing/2018/hyperlinkcolor" val="tx"/>
                    </a:ext>
                  </a:extLst>
                </a:hlinkClick>
              </a:rPr>
              <a:t>https://web2learn.eu/airlimnos_dashboard/</a:t>
            </a:r>
          </a:p>
        </p:txBody>
      </p:sp>
      <p:grpSp>
        <p:nvGrpSpPr>
          <p:cNvPr id="25" name="Group 25"/>
          <p:cNvGrpSpPr/>
          <p:nvPr/>
        </p:nvGrpSpPr>
        <p:grpSpPr>
          <a:xfrm>
            <a:off x="10668001" y="1893938"/>
            <a:ext cx="6553198" cy="3589318"/>
            <a:chOff x="0" y="0"/>
            <a:chExt cx="8890000" cy="5080000"/>
          </a:xfrm>
        </p:grpSpPr>
        <p:sp>
          <p:nvSpPr>
            <p:cNvPr id="26" name="Freeform 26"/>
            <p:cNvSpPr/>
            <p:nvPr/>
          </p:nvSpPr>
          <p:spPr>
            <a:xfrm>
              <a:off x="0" y="0"/>
              <a:ext cx="8890000" cy="5080000"/>
            </a:xfrm>
            <a:custGeom>
              <a:avLst/>
              <a:gdLst/>
              <a:ahLst/>
              <a:cxnLst/>
              <a:rect l="l" t="t" r="r" b="b"/>
              <a:pathLst>
                <a:path w="8890000" h="5080000">
                  <a:moveTo>
                    <a:pt x="0" y="0"/>
                  </a:moveTo>
                  <a:lnTo>
                    <a:pt x="8890000" y="0"/>
                  </a:lnTo>
                  <a:lnTo>
                    <a:pt x="8890000" y="5080000"/>
                  </a:lnTo>
                  <a:lnTo>
                    <a:pt x="0" y="5080000"/>
                  </a:lnTo>
                  <a:close/>
                </a:path>
              </a:pathLst>
            </a:custGeom>
            <a:blipFill>
              <a:blip r:embed="rId5"/>
              <a:stretch>
                <a:fillRect l="-11443" r="-11443"/>
              </a:stretch>
            </a:blipFill>
          </p:spPr>
          <p:txBody>
            <a:bodyPr/>
            <a:lstStyle/>
            <a:p>
              <a:endParaRPr lang="el-GR"/>
            </a:p>
          </p:txBody>
        </p:sp>
      </p:grpSp>
      <p:sp>
        <p:nvSpPr>
          <p:cNvPr id="27" name="TextBox 27"/>
          <p:cNvSpPr txBox="1"/>
          <p:nvPr/>
        </p:nvSpPr>
        <p:spPr>
          <a:xfrm>
            <a:off x="10635448" y="5566092"/>
            <a:ext cx="6902658" cy="334900"/>
          </a:xfrm>
          <a:prstGeom prst="rect">
            <a:avLst/>
          </a:prstGeom>
        </p:spPr>
        <p:txBody>
          <a:bodyPr lIns="0" tIns="0" rIns="0" bIns="0" rtlCol="0" anchor="t">
            <a:spAutoFit/>
          </a:bodyPr>
          <a:lstStyle/>
          <a:p>
            <a:pPr algn="ctr">
              <a:lnSpc>
                <a:spcPts val="2879"/>
              </a:lnSpc>
              <a:spcBef>
                <a:spcPct val="0"/>
              </a:spcBef>
            </a:pPr>
            <a:r>
              <a:rPr lang="en-US" sz="1600" dirty="0">
                <a:latin typeface="Didact Gothic"/>
                <a:ea typeface="Didact Gothic"/>
                <a:cs typeface="Didact Gothic"/>
                <a:sym typeface="Didact Gothic"/>
                <a:hlinkClick r:id="rId6">
                  <a:extLst>
                    <a:ext uri="{A12FA001-AC4F-418D-AE19-62706E023703}">
                      <ahyp:hlinkClr xmlns:ahyp="http://schemas.microsoft.com/office/drawing/2018/hyperlinkcolor" val="tx"/>
                    </a:ext>
                  </a:extLst>
                </a:hlinkClick>
              </a:rPr>
              <a:t>https://api.smartcitizen.me/ui/users/Web2Learn</a:t>
            </a:r>
            <a:r>
              <a:rPr lang="en-US" sz="1600" dirty="0">
                <a:latin typeface="Didact Gothic"/>
                <a:ea typeface="Didact Gothic"/>
                <a:cs typeface="Didact Gothic"/>
                <a:sym typeface="Didact Gothic"/>
              </a:rPr>
              <a:t> </a:t>
            </a:r>
          </a:p>
        </p:txBody>
      </p:sp>
      <p:sp>
        <p:nvSpPr>
          <p:cNvPr id="34" name="TextBox 23">
            <a:extLst>
              <a:ext uri="{FF2B5EF4-FFF2-40B4-BE49-F238E27FC236}">
                <a16:creationId xmlns:a16="http://schemas.microsoft.com/office/drawing/2014/main" id="{8A73C569-ADD0-9762-5BBE-0365D5F09635}"/>
              </a:ext>
            </a:extLst>
          </p:cNvPr>
          <p:cNvSpPr txBox="1"/>
          <p:nvPr/>
        </p:nvSpPr>
        <p:spPr>
          <a:xfrm>
            <a:off x="11510962" y="7965511"/>
            <a:ext cx="5248275" cy="1010533"/>
          </a:xfrm>
          <a:prstGeom prst="rect">
            <a:avLst/>
          </a:prstGeom>
        </p:spPr>
        <p:txBody>
          <a:bodyPr lIns="0" tIns="0" rIns="0" bIns="0" rtlCol="0" anchor="t">
            <a:spAutoFit/>
          </a:bodyPr>
          <a:lstStyle/>
          <a:p>
            <a:pPr marL="0" lvl="0" indent="0" algn="ctr">
              <a:lnSpc>
                <a:spcPts val="4067"/>
              </a:lnSpc>
              <a:spcBef>
                <a:spcPct val="0"/>
              </a:spcBef>
            </a:pPr>
            <a:r>
              <a:rPr lang="en-US" sz="2905" u="none" strike="noStrike" dirty="0">
                <a:solidFill>
                  <a:srgbClr val="555555"/>
                </a:solidFill>
                <a:latin typeface="Didact Gothic"/>
                <a:ea typeface="Didact Gothic"/>
                <a:cs typeface="Didact Gothic"/>
                <a:sym typeface="Didact Gothic"/>
              </a:rPr>
              <a:t>Air monitoring for schools in France, Greece, and Portugal</a:t>
            </a:r>
          </a:p>
        </p:txBody>
      </p:sp>
      <p:sp>
        <p:nvSpPr>
          <p:cNvPr id="41" name="Βέλος: Διάσημα 40">
            <a:extLst>
              <a:ext uri="{FF2B5EF4-FFF2-40B4-BE49-F238E27FC236}">
                <a16:creationId xmlns:a16="http://schemas.microsoft.com/office/drawing/2014/main" id="{8E2A6E87-034C-11B8-6A24-6DF91D39F770}"/>
              </a:ext>
            </a:extLst>
          </p:cNvPr>
          <p:cNvSpPr/>
          <p:nvPr/>
        </p:nvSpPr>
        <p:spPr>
          <a:xfrm>
            <a:off x="9124648" y="1782357"/>
            <a:ext cx="599762" cy="838195"/>
          </a:xfrm>
          <a:prstGeom prst="chevron">
            <a:avLst/>
          </a:prstGeom>
          <a:noFill/>
          <a:ln>
            <a:solidFill>
              <a:srgbClr val="61AC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2" name="Βέλος: Διάσημα 41">
            <a:extLst>
              <a:ext uri="{FF2B5EF4-FFF2-40B4-BE49-F238E27FC236}">
                <a16:creationId xmlns:a16="http://schemas.microsoft.com/office/drawing/2014/main" id="{26151641-13BA-8773-F05F-1A32CC1E8DA2}"/>
              </a:ext>
            </a:extLst>
          </p:cNvPr>
          <p:cNvSpPr/>
          <p:nvPr/>
        </p:nvSpPr>
        <p:spPr>
          <a:xfrm rot="10800000">
            <a:off x="9126054" y="8051679"/>
            <a:ext cx="599762" cy="838195"/>
          </a:xfrm>
          <a:prstGeom prst="chevron">
            <a:avLst/>
          </a:prstGeom>
          <a:noFill/>
          <a:ln>
            <a:solidFill>
              <a:srgbClr val="61AC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3" name="Βέλος: Διάσημα 42">
            <a:extLst>
              <a:ext uri="{FF2B5EF4-FFF2-40B4-BE49-F238E27FC236}">
                <a16:creationId xmlns:a16="http://schemas.microsoft.com/office/drawing/2014/main" id="{6BF28F6D-4FD8-3FE6-7D75-E181E6D86FF9}"/>
              </a:ext>
            </a:extLst>
          </p:cNvPr>
          <p:cNvSpPr/>
          <p:nvPr/>
        </p:nvSpPr>
        <p:spPr>
          <a:xfrm rot="5400000">
            <a:off x="13644718" y="6135461"/>
            <a:ext cx="599762" cy="838195"/>
          </a:xfrm>
          <a:prstGeom prst="chevron">
            <a:avLst/>
          </a:prstGeom>
          <a:noFill/>
          <a:ln>
            <a:solidFill>
              <a:srgbClr val="61AC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48125" y="5676900"/>
            <a:ext cx="13906500" cy="0"/>
          </a:xfrm>
          <a:prstGeom prst="line">
            <a:avLst/>
          </a:prstGeom>
          <a:ln w="19050" cap="rnd">
            <a:solidFill>
              <a:srgbClr val="2C3E50"/>
            </a:solidFill>
            <a:prstDash val="solid"/>
            <a:headEnd type="none" w="sm" len="sm"/>
            <a:tailEnd type="none" w="sm" len="sm"/>
          </a:ln>
        </p:spPr>
        <p:txBody>
          <a:bodyPr/>
          <a:lstStyle/>
          <a:p>
            <a:endParaRPr lang="el-GR"/>
          </a:p>
        </p:txBody>
      </p:sp>
      <p:sp>
        <p:nvSpPr>
          <p:cNvPr id="3" name="TextBox 3"/>
          <p:cNvSpPr txBox="1"/>
          <p:nvPr/>
        </p:nvSpPr>
        <p:spPr>
          <a:xfrm>
            <a:off x="-36286" y="452941"/>
            <a:ext cx="7391400" cy="790575"/>
          </a:xfrm>
          <a:prstGeom prst="rect">
            <a:avLst/>
          </a:prstGeom>
        </p:spPr>
        <p:txBody>
          <a:bodyPr wrap="square" lIns="0" tIns="0" rIns="0" bIns="0" rtlCol="0" anchor="t">
            <a:spAutoFit/>
          </a:bodyPr>
          <a:lstStyle/>
          <a:p>
            <a:pPr marL="0" lvl="0" indent="0" algn="ctr">
              <a:lnSpc>
                <a:spcPts val="6239"/>
              </a:lnSpc>
              <a:spcBef>
                <a:spcPct val="0"/>
              </a:spcBef>
            </a:pPr>
            <a:r>
              <a:rPr lang="en-US" sz="5199" u="none" strike="noStrike" dirty="0">
                <a:solidFill>
                  <a:srgbClr val="2C3E50"/>
                </a:solidFill>
                <a:latin typeface="Didact Gothic"/>
                <a:ea typeface="Didact Gothic"/>
                <a:cs typeface="Didact Gothic"/>
                <a:sym typeface="Didact Gothic"/>
              </a:rPr>
              <a:t>The Web2Learn Team</a:t>
            </a:r>
          </a:p>
        </p:txBody>
      </p:sp>
      <p:sp>
        <p:nvSpPr>
          <p:cNvPr id="6" name="TextBox 6"/>
          <p:cNvSpPr txBox="1"/>
          <p:nvPr/>
        </p:nvSpPr>
        <p:spPr>
          <a:xfrm>
            <a:off x="733425" y="7096125"/>
            <a:ext cx="2857500" cy="352425"/>
          </a:xfrm>
          <a:prstGeom prst="rect">
            <a:avLst/>
          </a:prstGeom>
        </p:spPr>
        <p:txBody>
          <a:bodyPr lIns="0" tIns="0" rIns="0" bIns="0" rtlCol="0" anchor="t">
            <a:spAutoFit/>
          </a:bodyPr>
          <a:lstStyle/>
          <a:p>
            <a:pPr marL="0" lvl="0" indent="0" algn="ctr">
              <a:lnSpc>
                <a:spcPts val="2879"/>
              </a:lnSpc>
              <a:spcBef>
                <a:spcPct val="0"/>
              </a:spcBef>
            </a:pPr>
            <a:r>
              <a:rPr lang="en-US" sz="2400" u="none" strike="noStrike" dirty="0">
                <a:solidFill>
                  <a:srgbClr val="555555"/>
                </a:solidFill>
                <a:latin typeface="Didact Gothic"/>
                <a:ea typeface="Didact Gothic"/>
                <a:cs typeface="Didact Gothic"/>
                <a:sym typeface="Didact Gothic"/>
              </a:rPr>
              <a:t>Managing Director</a:t>
            </a:r>
          </a:p>
        </p:txBody>
      </p:sp>
      <p:grpSp>
        <p:nvGrpSpPr>
          <p:cNvPr id="7" name="Group 7"/>
          <p:cNvGrpSpPr/>
          <p:nvPr/>
        </p:nvGrpSpPr>
        <p:grpSpPr>
          <a:xfrm>
            <a:off x="5022301" y="1806483"/>
            <a:ext cx="2483195" cy="2483195"/>
            <a:chOff x="0" y="0"/>
            <a:chExt cx="2032000" cy="2032000"/>
          </a:xfrm>
        </p:grpSpPr>
        <p:sp>
          <p:nvSpPr>
            <p:cNvPr id="8" name="Freeform 8"/>
            <p:cNvSpPr/>
            <p:nvPr/>
          </p:nvSpPr>
          <p:spPr>
            <a:xfrm>
              <a:off x="0" y="0"/>
              <a:ext cx="2032000" cy="2032000"/>
            </a:xfrm>
            <a:custGeom>
              <a:avLst/>
              <a:gdLst/>
              <a:ahLst/>
              <a:cxnLst/>
              <a:rect l="l" t="t" r="r" b="b"/>
              <a:pathLst>
                <a:path w="2032000" h="2032000">
                  <a:moveTo>
                    <a:pt x="0" y="0"/>
                  </a:moveTo>
                  <a:lnTo>
                    <a:pt x="2032000" y="0"/>
                  </a:lnTo>
                  <a:lnTo>
                    <a:pt x="2032000" y="2032000"/>
                  </a:lnTo>
                  <a:lnTo>
                    <a:pt x="0" y="2032000"/>
                  </a:lnTo>
                  <a:close/>
                </a:path>
              </a:pathLst>
            </a:custGeom>
            <a:blipFill>
              <a:blip r:embed="rId2"/>
              <a:stretch>
                <a:fillRect l="-12500" r="-12500"/>
              </a:stretch>
            </a:blipFill>
          </p:spPr>
          <p:txBody>
            <a:bodyPr/>
            <a:lstStyle/>
            <a:p>
              <a:endParaRPr lang="el-GR"/>
            </a:p>
          </p:txBody>
        </p:sp>
      </p:grpSp>
      <p:sp>
        <p:nvSpPr>
          <p:cNvPr id="9" name="TextBox 9"/>
          <p:cNvSpPr txBox="1"/>
          <p:nvPr/>
        </p:nvSpPr>
        <p:spPr>
          <a:xfrm>
            <a:off x="4707731" y="4448174"/>
            <a:ext cx="3105150" cy="390525"/>
          </a:xfrm>
          <a:prstGeom prst="rect">
            <a:avLst/>
          </a:prstGeom>
        </p:spPr>
        <p:txBody>
          <a:bodyPr lIns="0" tIns="0" rIns="0" bIns="0" rtlCol="0" anchor="t">
            <a:spAutoFit/>
          </a:bodyPr>
          <a:lstStyle/>
          <a:p>
            <a:pPr marL="0" lvl="0" indent="0" algn="ctr">
              <a:lnSpc>
                <a:spcPts val="3120"/>
              </a:lnSpc>
              <a:spcBef>
                <a:spcPct val="0"/>
              </a:spcBef>
            </a:pPr>
            <a:r>
              <a:rPr lang="en-US" sz="2600" u="none" strike="noStrike" dirty="0">
                <a:solidFill>
                  <a:srgbClr val="2C3E50"/>
                </a:solidFill>
                <a:latin typeface="Didact Gothic"/>
                <a:ea typeface="Didact Gothic"/>
                <a:cs typeface="Didact Gothic"/>
                <a:sym typeface="Didact Gothic"/>
              </a:rPr>
              <a:t>Korina Defteraiou</a:t>
            </a:r>
          </a:p>
        </p:txBody>
      </p:sp>
      <p:grpSp>
        <p:nvGrpSpPr>
          <p:cNvPr id="10" name="Group 10"/>
          <p:cNvGrpSpPr/>
          <p:nvPr/>
        </p:nvGrpSpPr>
        <p:grpSpPr>
          <a:xfrm>
            <a:off x="9757477" y="1793784"/>
            <a:ext cx="2483195" cy="2483195"/>
            <a:chOff x="0" y="0"/>
            <a:chExt cx="2032000" cy="2032000"/>
          </a:xfrm>
        </p:grpSpPr>
        <p:sp>
          <p:nvSpPr>
            <p:cNvPr id="11" name="Freeform 11"/>
            <p:cNvSpPr/>
            <p:nvPr/>
          </p:nvSpPr>
          <p:spPr>
            <a:xfrm>
              <a:off x="0" y="0"/>
              <a:ext cx="2032000" cy="2032000"/>
            </a:xfrm>
            <a:custGeom>
              <a:avLst/>
              <a:gdLst/>
              <a:ahLst/>
              <a:cxnLst/>
              <a:rect l="l" t="t" r="r" b="b"/>
              <a:pathLst>
                <a:path w="2032000" h="2032000">
                  <a:moveTo>
                    <a:pt x="0" y="0"/>
                  </a:moveTo>
                  <a:lnTo>
                    <a:pt x="2032000" y="0"/>
                  </a:lnTo>
                  <a:lnTo>
                    <a:pt x="2032000" y="2032000"/>
                  </a:lnTo>
                  <a:lnTo>
                    <a:pt x="0" y="2032000"/>
                  </a:lnTo>
                  <a:close/>
                </a:path>
              </a:pathLst>
            </a:custGeom>
            <a:blipFill>
              <a:blip r:embed="rId3"/>
              <a:stretch>
                <a:fillRect/>
              </a:stretch>
            </a:blipFill>
          </p:spPr>
          <p:txBody>
            <a:bodyPr/>
            <a:lstStyle/>
            <a:p>
              <a:endParaRPr lang="el-GR"/>
            </a:p>
          </p:txBody>
        </p:sp>
      </p:grpSp>
      <p:sp>
        <p:nvSpPr>
          <p:cNvPr id="12" name="TextBox 12"/>
          <p:cNvSpPr txBox="1"/>
          <p:nvPr/>
        </p:nvSpPr>
        <p:spPr>
          <a:xfrm>
            <a:off x="9278457" y="4400550"/>
            <a:ext cx="3657600" cy="390525"/>
          </a:xfrm>
          <a:prstGeom prst="rect">
            <a:avLst/>
          </a:prstGeom>
        </p:spPr>
        <p:txBody>
          <a:bodyPr lIns="0" tIns="0" rIns="0" bIns="0" rtlCol="0" anchor="t">
            <a:spAutoFit/>
          </a:bodyPr>
          <a:lstStyle/>
          <a:p>
            <a:pPr marL="0" lvl="0" indent="0" algn="ctr">
              <a:lnSpc>
                <a:spcPts val="3120"/>
              </a:lnSpc>
              <a:spcBef>
                <a:spcPct val="0"/>
              </a:spcBef>
            </a:pPr>
            <a:r>
              <a:rPr lang="en-US" sz="2600" u="none" strike="noStrike">
                <a:solidFill>
                  <a:srgbClr val="2C3E50"/>
                </a:solidFill>
                <a:latin typeface="Didact Gothic"/>
                <a:ea typeface="Didact Gothic"/>
                <a:cs typeface="Didact Gothic"/>
                <a:sym typeface="Didact Gothic"/>
              </a:rPr>
              <a:t>Stefania Oikonomou</a:t>
            </a:r>
          </a:p>
        </p:txBody>
      </p:sp>
      <p:grpSp>
        <p:nvGrpSpPr>
          <p:cNvPr id="13" name="Group 13"/>
          <p:cNvGrpSpPr/>
          <p:nvPr/>
        </p:nvGrpSpPr>
        <p:grpSpPr>
          <a:xfrm>
            <a:off x="14649930" y="1917355"/>
            <a:ext cx="2483195" cy="2483195"/>
            <a:chOff x="0" y="0"/>
            <a:chExt cx="2032000" cy="2032000"/>
          </a:xfrm>
        </p:grpSpPr>
        <p:sp>
          <p:nvSpPr>
            <p:cNvPr id="14" name="Freeform 14"/>
            <p:cNvSpPr/>
            <p:nvPr/>
          </p:nvSpPr>
          <p:spPr>
            <a:xfrm>
              <a:off x="0" y="0"/>
              <a:ext cx="2032000" cy="2032000"/>
            </a:xfrm>
            <a:custGeom>
              <a:avLst/>
              <a:gdLst/>
              <a:ahLst/>
              <a:cxnLst/>
              <a:rect l="l" t="t" r="r" b="b"/>
              <a:pathLst>
                <a:path w="2032000" h="2032000">
                  <a:moveTo>
                    <a:pt x="0" y="0"/>
                  </a:moveTo>
                  <a:lnTo>
                    <a:pt x="2032000" y="0"/>
                  </a:lnTo>
                  <a:lnTo>
                    <a:pt x="2032000" y="2032000"/>
                  </a:lnTo>
                  <a:lnTo>
                    <a:pt x="0" y="2032000"/>
                  </a:lnTo>
                  <a:close/>
                </a:path>
              </a:pathLst>
            </a:custGeom>
            <a:blipFill>
              <a:blip r:embed="rId4"/>
              <a:stretch>
                <a:fillRect/>
              </a:stretch>
            </a:blipFill>
          </p:spPr>
          <p:txBody>
            <a:bodyPr/>
            <a:lstStyle/>
            <a:p>
              <a:endParaRPr lang="el-GR"/>
            </a:p>
          </p:txBody>
        </p:sp>
      </p:grpSp>
      <p:sp>
        <p:nvSpPr>
          <p:cNvPr id="15" name="TextBox 15"/>
          <p:cNvSpPr txBox="1"/>
          <p:nvPr/>
        </p:nvSpPr>
        <p:spPr>
          <a:xfrm>
            <a:off x="14031432" y="4448175"/>
            <a:ext cx="3676650" cy="390525"/>
          </a:xfrm>
          <a:prstGeom prst="rect">
            <a:avLst/>
          </a:prstGeom>
        </p:spPr>
        <p:txBody>
          <a:bodyPr lIns="0" tIns="0" rIns="0" bIns="0" rtlCol="0" anchor="t">
            <a:spAutoFit/>
          </a:bodyPr>
          <a:lstStyle/>
          <a:p>
            <a:pPr marL="0" lvl="0" indent="0" algn="ctr">
              <a:lnSpc>
                <a:spcPts val="3120"/>
              </a:lnSpc>
              <a:spcBef>
                <a:spcPct val="0"/>
              </a:spcBef>
            </a:pPr>
            <a:r>
              <a:rPr lang="en-US" sz="2600" u="none" strike="noStrike">
                <a:solidFill>
                  <a:srgbClr val="2C3E50"/>
                </a:solidFill>
                <a:latin typeface="Didact Gothic"/>
                <a:ea typeface="Didact Gothic"/>
                <a:cs typeface="Didact Gothic"/>
                <a:sym typeface="Didact Gothic"/>
              </a:rPr>
              <a:t>Panagiota Fabrikanou</a:t>
            </a:r>
          </a:p>
        </p:txBody>
      </p:sp>
      <p:sp>
        <p:nvSpPr>
          <p:cNvPr id="16" name="TextBox 16"/>
          <p:cNvSpPr txBox="1"/>
          <p:nvPr/>
        </p:nvSpPr>
        <p:spPr>
          <a:xfrm>
            <a:off x="9451263" y="5916576"/>
            <a:ext cx="3095625" cy="600075"/>
          </a:xfrm>
          <a:prstGeom prst="rect">
            <a:avLst/>
          </a:prstGeom>
        </p:spPr>
        <p:txBody>
          <a:bodyPr lIns="0" tIns="0" rIns="0" bIns="0" rtlCol="0" anchor="t">
            <a:spAutoFit/>
          </a:bodyPr>
          <a:lstStyle/>
          <a:p>
            <a:pPr marL="0" lvl="0" indent="0" algn="l">
              <a:lnSpc>
                <a:spcPts val="4799"/>
              </a:lnSpc>
              <a:spcBef>
                <a:spcPct val="0"/>
              </a:spcBef>
            </a:pPr>
            <a:r>
              <a:rPr lang="en-US" sz="3999" u="none" strike="noStrike" dirty="0">
                <a:solidFill>
                  <a:srgbClr val="65C9FB"/>
                </a:solidFill>
                <a:latin typeface="Didact Gothic"/>
                <a:ea typeface="Didact Gothic"/>
                <a:cs typeface="Didact Gothic"/>
                <a:sym typeface="Didact Gothic"/>
              </a:rPr>
              <a:t>Technology</a:t>
            </a:r>
          </a:p>
        </p:txBody>
      </p:sp>
      <p:grpSp>
        <p:nvGrpSpPr>
          <p:cNvPr id="17" name="Group 17"/>
          <p:cNvGrpSpPr/>
          <p:nvPr/>
        </p:nvGrpSpPr>
        <p:grpSpPr>
          <a:xfrm>
            <a:off x="7476297" y="6385329"/>
            <a:ext cx="2526447" cy="2526447"/>
            <a:chOff x="0" y="0"/>
            <a:chExt cx="2032000" cy="2032000"/>
          </a:xfrm>
        </p:grpSpPr>
        <p:sp>
          <p:nvSpPr>
            <p:cNvPr id="18" name="Freeform 18"/>
            <p:cNvSpPr/>
            <p:nvPr/>
          </p:nvSpPr>
          <p:spPr>
            <a:xfrm>
              <a:off x="0" y="0"/>
              <a:ext cx="2032000" cy="2032000"/>
            </a:xfrm>
            <a:custGeom>
              <a:avLst/>
              <a:gdLst/>
              <a:ahLst/>
              <a:cxnLst/>
              <a:rect l="l" t="t" r="r" b="b"/>
              <a:pathLst>
                <a:path w="2032000" h="2032000">
                  <a:moveTo>
                    <a:pt x="0" y="0"/>
                  </a:moveTo>
                  <a:lnTo>
                    <a:pt x="2032000" y="0"/>
                  </a:lnTo>
                  <a:lnTo>
                    <a:pt x="2032000" y="2032000"/>
                  </a:lnTo>
                  <a:lnTo>
                    <a:pt x="0" y="2032000"/>
                  </a:lnTo>
                  <a:close/>
                </a:path>
              </a:pathLst>
            </a:custGeom>
            <a:blipFill>
              <a:blip r:embed="rId5"/>
              <a:stretch>
                <a:fillRect t="-1944" b="-23055"/>
              </a:stretch>
            </a:blipFill>
          </p:spPr>
          <p:txBody>
            <a:bodyPr/>
            <a:lstStyle/>
            <a:p>
              <a:endParaRPr lang="el-GR"/>
            </a:p>
          </p:txBody>
        </p:sp>
      </p:grpSp>
      <p:sp>
        <p:nvSpPr>
          <p:cNvPr id="19" name="TextBox 19"/>
          <p:cNvSpPr txBox="1"/>
          <p:nvPr/>
        </p:nvSpPr>
        <p:spPr>
          <a:xfrm>
            <a:off x="7162800" y="8995179"/>
            <a:ext cx="3162300" cy="371475"/>
          </a:xfrm>
          <a:prstGeom prst="rect">
            <a:avLst/>
          </a:prstGeom>
        </p:spPr>
        <p:txBody>
          <a:bodyPr lIns="0" tIns="0" rIns="0" bIns="0" rtlCol="0" anchor="t">
            <a:spAutoFit/>
          </a:bodyPr>
          <a:lstStyle/>
          <a:p>
            <a:pPr marL="0" lvl="0" indent="0" algn="ctr">
              <a:lnSpc>
                <a:spcPts val="2976"/>
              </a:lnSpc>
              <a:spcBef>
                <a:spcPct val="0"/>
              </a:spcBef>
            </a:pPr>
            <a:r>
              <a:rPr lang="en-US" sz="2480" u="none" strike="noStrike">
                <a:solidFill>
                  <a:srgbClr val="2C3E50"/>
                </a:solidFill>
                <a:latin typeface="Didact Gothic"/>
                <a:ea typeface="Didact Gothic"/>
                <a:cs typeface="Didact Gothic"/>
                <a:sym typeface="Didact Gothic"/>
              </a:rPr>
              <a:t>Andreas Kouzelis</a:t>
            </a:r>
          </a:p>
        </p:txBody>
      </p:sp>
      <p:grpSp>
        <p:nvGrpSpPr>
          <p:cNvPr id="20" name="Group 20"/>
          <p:cNvGrpSpPr/>
          <p:nvPr/>
        </p:nvGrpSpPr>
        <p:grpSpPr>
          <a:xfrm>
            <a:off x="11687042" y="6385329"/>
            <a:ext cx="2526447" cy="2526447"/>
            <a:chOff x="0" y="0"/>
            <a:chExt cx="2032000" cy="2032000"/>
          </a:xfrm>
        </p:grpSpPr>
        <p:sp>
          <p:nvSpPr>
            <p:cNvPr id="21" name="Freeform 21"/>
            <p:cNvSpPr/>
            <p:nvPr/>
          </p:nvSpPr>
          <p:spPr>
            <a:xfrm>
              <a:off x="0" y="0"/>
              <a:ext cx="2032000" cy="2032000"/>
            </a:xfrm>
            <a:custGeom>
              <a:avLst/>
              <a:gdLst/>
              <a:ahLst/>
              <a:cxnLst/>
              <a:rect l="l" t="t" r="r" b="b"/>
              <a:pathLst>
                <a:path w="2032000" h="2032000">
                  <a:moveTo>
                    <a:pt x="0" y="0"/>
                  </a:moveTo>
                  <a:lnTo>
                    <a:pt x="2032000" y="0"/>
                  </a:lnTo>
                  <a:lnTo>
                    <a:pt x="2032000" y="2032000"/>
                  </a:lnTo>
                  <a:lnTo>
                    <a:pt x="0" y="2032000"/>
                  </a:lnTo>
                  <a:close/>
                </a:path>
              </a:pathLst>
            </a:custGeom>
            <a:blipFill>
              <a:blip r:embed="rId6"/>
              <a:stretch>
                <a:fillRect t="-274" b="-274"/>
              </a:stretch>
            </a:blipFill>
          </p:spPr>
          <p:txBody>
            <a:bodyPr/>
            <a:lstStyle/>
            <a:p>
              <a:endParaRPr lang="el-GR"/>
            </a:p>
          </p:txBody>
        </p:sp>
      </p:grpSp>
      <p:sp>
        <p:nvSpPr>
          <p:cNvPr id="22" name="TextBox 22"/>
          <p:cNvSpPr txBox="1"/>
          <p:nvPr/>
        </p:nvSpPr>
        <p:spPr>
          <a:xfrm>
            <a:off x="11372850" y="8995179"/>
            <a:ext cx="3162300" cy="371475"/>
          </a:xfrm>
          <a:prstGeom prst="rect">
            <a:avLst/>
          </a:prstGeom>
        </p:spPr>
        <p:txBody>
          <a:bodyPr lIns="0" tIns="0" rIns="0" bIns="0" rtlCol="0" anchor="t">
            <a:spAutoFit/>
          </a:bodyPr>
          <a:lstStyle/>
          <a:p>
            <a:pPr marL="0" lvl="0" indent="0" algn="ctr">
              <a:lnSpc>
                <a:spcPts val="2976"/>
              </a:lnSpc>
              <a:spcBef>
                <a:spcPct val="0"/>
              </a:spcBef>
            </a:pPr>
            <a:r>
              <a:rPr lang="en-US" sz="2480" u="none" strike="noStrike">
                <a:solidFill>
                  <a:srgbClr val="2C3E50"/>
                </a:solidFill>
                <a:latin typeface="Didact Gothic"/>
                <a:ea typeface="Didact Gothic"/>
                <a:cs typeface="Didact Gothic"/>
                <a:sym typeface="Didact Gothic"/>
              </a:rPr>
              <a:t>Andreas Darsaklis</a:t>
            </a:r>
          </a:p>
        </p:txBody>
      </p:sp>
      <p:sp>
        <p:nvSpPr>
          <p:cNvPr id="23" name="TextBox 23"/>
          <p:cNvSpPr txBox="1"/>
          <p:nvPr/>
        </p:nvSpPr>
        <p:spPr>
          <a:xfrm>
            <a:off x="619125" y="6686550"/>
            <a:ext cx="3105150" cy="397545"/>
          </a:xfrm>
          <a:prstGeom prst="rect">
            <a:avLst/>
          </a:prstGeom>
        </p:spPr>
        <p:txBody>
          <a:bodyPr lIns="0" tIns="0" rIns="0" bIns="0" rtlCol="0" anchor="t">
            <a:spAutoFit/>
          </a:bodyPr>
          <a:lstStyle/>
          <a:p>
            <a:pPr marL="0" lvl="0" indent="0" algn="ctr">
              <a:lnSpc>
                <a:spcPts val="3120"/>
              </a:lnSpc>
              <a:spcBef>
                <a:spcPct val="0"/>
              </a:spcBef>
            </a:pPr>
            <a:r>
              <a:rPr lang="en-US" sz="2600" u="none" strike="noStrike" dirty="0">
                <a:solidFill>
                  <a:srgbClr val="2C3E50"/>
                </a:solidFill>
                <a:latin typeface="Didact Gothic"/>
                <a:ea typeface="Didact Gothic"/>
                <a:cs typeface="Didact Gothic"/>
                <a:sym typeface="Didact Gothic"/>
              </a:rPr>
              <a:t>Katerina Zourou</a:t>
            </a:r>
          </a:p>
        </p:txBody>
      </p:sp>
      <p:sp>
        <p:nvSpPr>
          <p:cNvPr id="24" name="TextBox 24"/>
          <p:cNvSpPr txBox="1"/>
          <p:nvPr/>
        </p:nvSpPr>
        <p:spPr>
          <a:xfrm>
            <a:off x="4005288" y="5114925"/>
            <a:ext cx="4857750" cy="366254"/>
          </a:xfrm>
          <a:prstGeom prst="rect">
            <a:avLst/>
          </a:prstGeom>
        </p:spPr>
        <p:txBody>
          <a:bodyPr lIns="0" tIns="0" rIns="0" bIns="0" rtlCol="0" anchor="t">
            <a:spAutoFit/>
          </a:bodyPr>
          <a:lstStyle/>
          <a:p>
            <a:pPr marL="0" lvl="0" indent="0" algn="ctr">
              <a:lnSpc>
                <a:spcPts val="2999"/>
              </a:lnSpc>
              <a:spcBef>
                <a:spcPct val="0"/>
              </a:spcBef>
            </a:pPr>
            <a:r>
              <a:rPr lang="en-US" sz="2499" u="none" strike="noStrike" dirty="0">
                <a:solidFill>
                  <a:srgbClr val="555555"/>
                </a:solidFill>
                <a:latin typeface="Didact Gothic"/>
                <a:ea typeface="Didact Gothic"/>
                <a:cs typeface="Didact Gothic"/>
                <a:sym typeface="Didact Gothic"/>
              </a:rPr>
              <a:t>Education and Outreach Executive</a:t>
            </a:r>
          </a:p>
        </p:txBody>
      </p:sp>
      <p:sp>
        <p:nvSpPr>
          <p:cNvPr id="25" name="TextBox 25"/>
          <p:cNvSpPr txBox="1"/>
          <p:nvPr/>
        </p:nvSpPr>
        <p:spPr>
          <a:xfrm>
            <a:off x="9216544" y="5114925"/>
            <a:ext cx="3781425" cy="361950"/>
          </a:xfrm>
          <a:prstGeom prst="rect">
            <a:avLst/>
          </a:prstGeom>
        </p:spPr>
        <p:txBody>
          <a:bodyPr lIns="0" tIns="0" rIns="0" bIns="0" rtlCol="0" anchor="t">
            <a:spAutoFit/>
          </a:bodyPr>
          <a:lstStyle/>
          <a:p>
            <a:pPr marL="0" lvl="0" indent="0" algn="ctr">
              <a:lnSpc>
                <a:spcPts val="2999"/>
              </a:lnSpc>
              <a:spcBef>
                <a:spcPct val="0"/>
              </a:spcBef>
            </a:pPr>
            <a:r>
              <a:rPr lang="en-US" sz="2499" u="none" strike="noStrike">
                <a:solidFill>
                  <a:srgbClr val="555555"/>
                </a:solidFill>
                <a:latin typeface="Didact Gothic"/>
                <a:ea typeface="Didact Gothic"/>
                <a:cs typeface="Didact Gothic"/>
                <a:sym typeface="Didact Gothic"/>
              </a:rPr>
              <a:t>Research Collaborator</a:t>
            </a:r>
          </a:p>
        </p:txBody>
      </p:sp>
      <p:sp>
        <p:nvSpPr>
          <p:cNvPr id="26" name="TextBox 26"/>
          <p:cNvSpPr txBox="1"/>
          <p:nvPr/>
        </p:nvSpPr>
        <p:spPr>
          <a:xfrm>
            <a:off x="12887325" y="5118272"/>
            <a:ext cx="5343525" cy="361950"/>
          </a:xfrm>
          <a:prstGeom prst="rect">
            <a:avLst/>
          </a:prstGeom>
        </p:spPr>
        <p:txBody>
          <a:bodyPr lIns="0" tIns="0" rIns="0" bIns="0" rtlCol="0" anchor="t">
            <a:spAutoFit/>
          </a:bodyPr>
          <a:lstStyle/>
          <a:p>
            <a:pPr marL="0" lvl="0" indent="0" algn="ctr">
              <a:lnSpc>
                <a:spcPts val="2999"/>
              </a:lnSpc>
              <a:spcBef>
                <a:spcPct val="0"/>
              </a:spcBef>
            </a:pPr>
            <a:r>
              <a:rPr lang="en-US" sz="2499" u="none" strike="noStrike" dirty="0">
                <a:solidFill>
                  <a:srgbClr val="555555"/>
                </a:solidFill>
                <a:latin typeface="Didact Gothic"/>
                <a:ea typeface="Didact Gothic"/>
                <a:cs typeface="Didact Gothic"/>
                <a:sym typeface="Didact Gothic"/>
              </a:rPr>
              <a:t>Education and Outreach Collaborator</a:t>
            </a:r>
          </a:p>
        </p:txBody>
      </p:sp>
      <p:sp>
        <p:nvSpPr>
          <p:cNvPr id="27" name="TextBox 27"/>
          <p:cNvSpPr txBox="1"/>
          <p:nvPr/>
        </p:nvSpPr>
        <p:spPr>
          <a:xfrm>
            <a:off x="6477000" y="9504767"/>
            <a:ext cx="4524375" cy="361950"/>
          </a:xfrm>
          <a:prstGeom prst="rect">
            <a:avLst/>
          </a:prstGeom>
        </p:spPr>
        <p:txBody>
          <a:bodyPr lIns="0" tIns="0" rIns="0" bIns="0" rtlCol="0" anchor="t">
            <a:spAutoFit/>
          </a:bodyPr>
          <a:lstStyle/>
          <a:p>
            <a:pPr marL="0" lvl="0" indent="0" algn="ctr">
              <a:lnSpc>
                <a:spcPts val="2999"/>
              </a:lnSpc>
              <a:spcBef>
                <a:spcPct val="0"/>
              </a:spcBef>
            </a:pPr>
            <a:r>
              <a:rPr lang="en-US" sz="2499" u="none" strike="noStrike">
                <a:solidFill>
                  <a:srgbClr val="555555"/>
                </a:solidFill>
                <a:latin typeface="Didact Gothic"/>
                <a:ea typeface="Didact Gothic"/>
                <a:cs typeface="Didact Gothic"/>
                <a:sym typeface="Didact Gothic"/>
              </a:rPr>
              <a:t>Information Systems Engineer</a:t>
            </a:r>
          </a:p>
        </p:txBody>
      </p:sp>
      <p:sp>
        <p:nvSpPr>
          <p:cNvPr id="28" name="TextBox 28"/>
          <p:cNvSpPr txBox="1"/>
          <p:nvPr/>
        </p:nvSpPr>
        <p:spPr>
          <a:xfrm>
            <a:off x="12087225" y="9504767"/>
            <a:ext cx="1600200" cy="361950"/>
          </a:xfrm>
          <a:prstGeom prst="rect">
            <a:avLst/>
          </a:prstGeom>
        </p:spPr>
        <p:txBody>
          <a:bodyPr lIns="0" tIns="0" rIns="0" bIns="0" rtlCol="0" anchor="t">
            <a:spAutoFit/>
          </a:bodyPr>
          <a:lstStyle/>
          <a:p>
            <a:pPr marL="0" lvl="0" indent="0" algn="ctr">
              <a:lnSpc>
                <a:spcPts val="2999"/>
              </a:lnSpc>
              <a:spcBef>
                <a:spcPct val="0"/>
              </a:spcBef>
            </a:pPr>
            <a:r>
              <a:rPr lang="en-US" sz="2499" u="none" strike="noStrike">
                <a:solidFill>
                  <a:srgbClr val="555555"/>
                </a:solidFill>
                <a:latin typeface="Didact Gothic"/>
                <a:ea typeface="Didact Gothic"/>
                <a:cs typeface="Didact Gothic"/>
                <a:sym typeface="Didact Gothic"/>
              </a:rPr>
              <a:t>IT trainee</a:t>
            </a:r>
          </a:p>
        </p:txBody>
      </p:sp>
      <p:sp>
        <p:nvSpPr>
          <p:cNvPr id="29" name="TextBox 29"/>
          <p:cNvSpPr txBox="1"/>
          <p:nvPr/>
        </p:nvSpPr>
        <p:spPr>
          <a:xfrm>
            <a:off x="9451263" y="620308"/>
            <a:ext cx="3095625" cy="600075"/>
          </a:xfrm>
          <a:prstGeom prst="rect">
            <a:avLst/>
          </a:prstGeom>
        </p:spPr>
        <p:txBody>
          <a:bodyPr lIns="0" tIns="0" rIns="0" bIns="0" rtlCol="0" anchor="t">
            <a:spAutoFit/>
          </a:bodyPr>
          <a:lstStyle/>
          <a:p>
            <a:pPr marL="0" lvl="0" indent="0" algn="l">
              <a:lnSpc>
                <a:spcPts val="4799"/>
              </a:lnSpc>
              <a:spcBef>
                <a:spcPct val="0"/>
              </a:spcBef>
            </a:pPr>
            <a:r>
              <a:rPr lang="en-US" sz="3999" u="none" strike="noStrike" dirty="0">
                <a:solidFill>
                  <a:srgbClr val="65C9FB"/>
                </a:solidFill>
                <a:latin typeface="Didact Gothic"/>
                <a:ea typeface="Didact Gothic"/>
                <a:cs typeface="Didact Gothic"/>
                <a:sym typeface="Didact Gothic"/>
              </a:rPr>
              <a:t>Education</a:t>
            </a:r>
          </a:p>
        </p:txBody>
      </p:sp>
      <p:pic>
        <p:nvPicPr>
          <p:cNvPr id="31" name="Εικόνα 30">
            <a:extLst>
              <a:ext uri="{FF2B5EF4-FFF2-40B4-BE49-F238E27FC236}">
                <a16:creationId xmlns:a16="http://schemas.microsoft.com/office/drawing/2014/main" id="{4243B5C9-FDFA-DD63-11ED-C4EFE5535E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384" y="4054302"/>
            <a:ext cx="2483195" cy="24831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72000" y="8629650"/>
            <a:ext cx="4524375" cy="1641756"/>
            <a:chOff x="0" y="0"/>
            <a:chExt cx="4209022" cy="1527324"/>
          </a:xfrm>
        </p:grpSpPr>
        <p:sp>
          <p:nvSpPr>
            <p:cNvPr id="3" name="Freeform 3"/>
            <p:cNvSpPr/>
            <p:nvPr/>
          </p:nvSpPr>
          <p:spPr>
            <a:xfrm>
              <a:off x="0" y="0"/>
              <a:ext cx="4209022" cy="1527324"/>
            </a:xfrm>
            <a:custGeom>
              <a:avLst/>
              <a:gdLst/>
              <a:ahLst/>
              <a:cxnLst/>
              <a:rect l="l" t="t" r="r" b="b"/>
              <a:pathLst>
                <a:path w="4209022" h="1527324">
                  <a:moveTo>
                    <a:pt x="388525" y="0"/>
                  </a:moveTo>
                  <a:lnTo>
                    <a:pt x="3820497" y="0"/>
                  </a:lnTo>
                  <a:cubicBezTo>
                    <a:pt x="4035073" y="0"/>
                    <a:pt x="4209022" y="68381"/>
                    <a:pt x="4209022" y="152732"/>
                  </a:cubicBezTo>
                  <a:lnTo>
                    <a:pt x="4209022" y="1374592"/>
                  </a:lnTo>
                  <a:cubicBezTo>
                    <a:pt x="4209022" y="1458944"/>
                    <a:pt x="4035073" y="1527324"/>
                    <a:pt x="3820497" y="1527324"/>
                  </a:cubicBezTo>
                  <a:lnTo>
                    <a:pt x="388525" y="1527324"/>
                  </a:lnTo>
                  <a:cubicBezTo>
                    <a:pt x="173949" y="1527324"/>
                    <a:pt x="0" y="1458944"/>
                    <a:pt x="0" y="1374592"/>
                  </a:cubicBezTo>
                  <a:lnTo>
                    <a:pt x="0" y="152732"/>
                  </a:lnTo>
                  <a:cubicBezTo>
                    <a:pt x="0" y="68381"/>
                    <a:pt x="173949" y="0"/>
                    <a:pt x="388525" y="0"/>
                  </a:cubicBezTo>
                  <a:close/>
                </a:path>
              </a:pathLst>
            </a:custGeom>
            <a:blipFill>
              <a:blip r:embed="rId2"/>
              <a:stretch>
                <a:fillRect t="-27413" b="-27413"/>
              </a:stretch>
            </a:blipFill>
          </p:spPr>
          <p:txBody>
            <a:bodyPr/>
            <a:lstStyle/>
            <a:p>
              <a:endParaRPr lang="el-GR"/>
            </a:p>
          </p:txBody>
        </p:sp>
      </p:grpSp>
      <p:grpSp>
        <p:nvGrpSpPr>
          <p:cNvPr id="4" name="Group 4"/>
          <p:cNvGrpSpPr/>
          <p:nvPr/>
        </p:nvGrpSpPr>
        <p:grpSpPr>
          <a:xfrm>
            <a:off x="2333625" y="8629650"/>
            <a:ext cx="2181225" cy="1638300"/>
            <a:chOff x="0" y="0"/>
            <a:chExt cx="2033473" cy="1527324"/>
          </a:xfrm>
        </p:grpSpPr>
        <p:sp>
          <p:nvSpPr>
            <p:cNvPr id="5" name="Freeform 5"/>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3"/>
              <a:stretch>
                <a:fillRect t="-68489" b="-68489"/>
              </a:stretch>
            </a:blipFill>
          </p:spPr>
          <p:txBody>
            <a:bodyPr/>
            <a:lstStyle/>
            <a:p>
              <a:endParaRPr lang="el-GR"/>
            </a:p>
          </p:txBody>
        </p:sp>
      </p:grpSp>
      <p:grpSp>
        <p:nvGrpSpPr>
          <p:cNvPr id="6" name="Group 6"/>
          <p:cNvGrpSpPr/>
          <p:nvPr/>
        </p:nvGrpSpPr>
        <p:grpSpPr>
          <a:xfrm>
            <a:off x="16087725" y="6915150"/>
            <a:ext cx="2181225" cy="1638300"/>
            <a:chOff x="0" y="0"/>
            <a:chExt cx="2033473" cy="1527324"/>
          </a:xfrm>
        </p:grpSpPr>
        <p:sp>
          <p:nvSpPr>
            <p:cNvPr id="7" name="Freeform 7"/>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4"/>
              <a:stretch>
                <a:fillRect t="-38464" b="-38464"/>
              </a:stretch>
            </a:blipFill>
          </p:spPr>
          <p:txBody>
            <a:bodyPr/>
            <a:lstStyle/>
            <a:p>
              <a:endParaRPr lang="el-GR"/>
            </a:p>
          </p:txBody>
        </p:sp>
      </p:grpSp>
      <p:grpSp>
        <p:nvGrpSpPr>
          <p:cNvPr id="8" name="Group 8"/>
          <p:cNvGrpSpPr/>
          <p:nvPr/>
        </p:nvGrpSpPr>
        <p:grpSpPr>
          <a:xfrm>
            <a:off x="13792200" y="6915150"/>
            <a:ext cx="2181225" cy="1638300"/>
            <a:chOff x="0" y="0"/>
            <a:chExt cx="2033473" cy="1527324"/>
          </a:xfrm>
        </p:grpSpPr>
        <p:sp>
          <p:nvSpPr>
            <p:cNvPr id="9" name="Freeform 9"/>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5"/>
              <a:stretch>
                <a:fillRect l="-16844" r="-16844"/>
              </a:stretch>
            </a:blipFill>
          </p:spPr>
          <p:txBody>
            <a:bodyPr/>
            <a:lstStyle/>
            <a:p>
              <a:endParaRPr lang="el-GR"/>
            </a:p>
          </p:txBody>
        </p:sp>
      </p:grpSp>
      <p:grpSp>
        <p:nvGrpSpPr>
          <p:cNvPr id="10" name="Group 10"/>
          <p:cNvGrpSpPr/>
          <p:nvPr/>
        </p:nvGrpSpPr>
        <p:grpSpPr>
          <a:xfrm>
            <a:off x="9201150" y="6915150"/>
            <a:ext cx="4486275" cy="3367098"/>
            <a:chOff x="0" y="0"/>
            <a:chExt cx="4164623" cy="3125687"/>
          </a:xfrm>
        </p:grpSpPr>
        <p:sp>
          <p:nvSpPr>
            <p:cNvPr id="11" name="Freeform 11"/>
            <p:cNvSpPr/>
            <p:nvPr/>
          </p:nvSpPr>
          <p:spPr>
            <a:xfrm>
              <a:off x="0" y="0"/>
              <a:ext cx="4164623" cy="3125687"/>
            </a:xfrm>
            <a:custGeom>
              <a:avLst/>
              <a:gdLst/>
              <a:ahLst/>
              <a:cxnLst/>
              <a:rect l="l" t="t" r="r" b="b"/>
              <a:pathLst>
                <a:path w="4164623" h="3125687">
                  <a:moveTo>
                    <a:pt x="385149" y="0"/>
                  </a:moveTo>
                  <a:lnTo>
                    <a:pt x="3779474" y="0"/>
                  </a:lnTo>
                  <a:cubicBezTo>
                    <a:pt x="3881622" y="0"/>
                    <a:pt x="3979586" y="32931"/>
                    <a:pt x="4051815" y="91549"/>
                  </a:cubicBezTo>
                  <a:cubicBezTo>
                    <a:pt x="4124045" y="150167"/>
                    <a:pt x="4164623" y="229670"/>
                    <a:pt x="4164623" y="312569"/>
                  </a:cubicBezTo>
                  <a:lnTo>
                    <a:pt x="4164623" y="2813118"/>
                  </a:lnTo>
                  <a:cubicBezTo>
                    <a:pt x="4164623" y="2896017"/>
                    <a:pt x="4124045" y="2975520"/>
                    <a:pt x="4051815" y="3034138"/>
                  </a:cubicBezTo>
                  <a:cubicBezTo>
                    <a:pt x="3979586" y="3092756"/>
                    <a:pt x="3881622" y="3125687"/>
                    <a:pt x="3779474" y="3125687"/>
                  </a:cubicBezTo>
                  <a:lnTo>
                    <a:pt x="385149" y="3125687"/>
                  </a:lnTo>
                  <a:cubicBezTo>
                    <a:pt x="283001" y="3125687"/>
                    <a:pt x="185037" y="3092756"/>
                    <a:pt x="112808" y="3034138"/>
                  </a:cubicBezTo>
                  <a:cubicBezTo>
                    <a:pt x="40578" y="2975520"/>
                    <a:pt x="0" y="2896017"/>
                    <a:pt x="0" y="2813118"/>
                  </a:cubicBezTo>
                  <a:lnTo>
                    <a:pt x="0" y="312569"/>
                  </a:lnTo>
                  <a:cubicBezTo>
                    <a:pt x="0" y="139942"/>
                    <a:pt x="172437" y="0"/>
                    <a:pt x="385149" y="0"/>
                  </a:cubicBezTo>
                  <a:close/>
                </a:path>
              </a:pathLst>
            </a:custGeom>
            <a:blipFill>
              <a:blip r:embed="rId6"/>
              <a:stretch>
                <a:fillRect t="-38933" b="-38933"/>
              </a:stretch>
            </a:blipFill>
          </p:spPr>
          <p:txBody>
            <a:bodyPr/>
            <a:lstStyle/>
            <a:p>
              <a:endParaRPr lang="el-GR"/>
            </a:p>
          </p:txBody>
        </p:sp>
      </p:grpSp>
      <p:grpSp>
        <p:nvGrpSpPr>
          <p:cNvPr id="12" name="Group 12"/>
          <p:cNvGrpSpPr/>
          <p:nvPr/>
        </p:nvGrpSpPr>
        <p:grpSpPr>
          <a:xfrm>
            <a:off x="6915150" y="6915150"/>
            <a:ext cx="2181225" cy="1638300"/>
            <a:chOff x="0" y="0"/>
            <a:chExt cx="2033473" cy="1527324"/>
          </a:xfrm>
        </p:grpSpPr>
        <p:sp>
          <p:nvSpPr>
            <p:cNvPr id="13" name="Freeform 13"/>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7"/>
              <a:stretch>
                <a:fillRect l="-133" r="-133"/>
              </a:stretch>
            </a:blipFill>
          </p:spPr>
          <p:txBody>
            <a:bodyPr/>
            <a:lstStyle/>
            <a:p>
              <a:endParaRPr lang="el-GR"/>
            </a:p>
          </p:txBody>
        </p:sp>
      </p:grpSp>
      <p:grpSp>
        <p:nvGrpSpPr>
          <p:cNvPr id="14" name="Group 14"/>
          <p:cNvGrpSpPr/>
          <p:nvPr/>
        </p:nvGrpSpPr>
        <p:grpSpPr>
          <a:xfrm>
            <a:off x="2333625" y="6915150"/>
            <a:ext cx="4476750" cy="1641793"/>
            <a:chOff x="0" y="0"/>
            <a:chExt cx="4164623" cy="1527324"/>
          </a:xfrm>
        </p:grpSpPr>
        <p:sp>
          <p:nvSpPr>
            <p:cNvPr id="15" name="Freeform 15"/>
            <p:cNvSpPr/>
            <p:nvPr/>
          </p:nvSpPr>
          <p:spPr>
            <a:xfrm>
              <a:off x="0" y="0"/>
              <a:ext cx="4164623" cy="1527324"/>
            </a:xfrm>
            <a:custGeom>
              <a:avLst/>
              <a:gdLst/>
              <a:ahLst/>
              <a:cxnLst/>
              <a:rect l="l" t="t" r="r" b="b"/>
              <a:pathLst>
                <a:path w="4164623" h="1527324">
                  <a:moveTo>
                    <a:pt x="187878" y="0"/>
                  </a:moveTo>
                  <a:lnTo>
                    <a:pt x="3976745" y="0"/>
                  </a:lnTo>
                  <a:cubicBezTo>
                    <a:pt x="4080507" y="0"/>
                    <a:pt x="4164623" y="68381"/>
                    <a:pt x="4164623" y="152732"/>
                  </a:cubicBezTo>
                  <a:lnTo>
                    <a:pt x="4164623" y="1374592"/>
                  </a:lnTo>
                  <a:cubicBezTo>
                    <a:pt x="4164623" y="1458944"/>
                    <a:pt x="4080507" y="1527324"/>
                    <a:pt x="3976745" y="1527324"/>
                  </a:cubicBezTo>
                  <a:lnTo>
                    <a:pt x="187878" y="1527324"/>
                  </a:lnTo>
                  <a:cubicBezTo>
                    <a:pt x="84116" y="1527324"/>
                    <a:pt x="0" y="1458944"/>
                    <a:pt x="0" y="1374592"/>
                  </a:cubicBezTo>
                  <a:lnTo>
                    <a:pt x="0" y="152732"/>
                  </a:lnTo>
                  <a:cubicBezTo>
                    <a:pt x="0" y="68381"/>
                    <a:pt x="84116" y="0"/>
                    <a:pt x="187878" y="0"/>
                  </a:cubicBezTo>
                  <a:close/>
                </a:path>
              </a:pathLst>
            </a:custGeom>
            <a:blipFill>
              <a:blip r:embed="rId8"/>
              <a:stretch>
                <a:fillRect t="-131124" b="-131124"/>
              </a:stretch>
            </a:blipFill>
          </p:spPr>
          <p:txBody>
            <a:bodyPr/>
            <a:lstStyle/>
            <a:p>
              <a:endParaRPr lang="el-GR"/>
            </a:p>
          </p:txBody>
        </p:sp>
      </p:grpSp>
      <p:grpSp>
        <p:nvGrpSpPr>
          <p:cNvPr id="16" name="Group 16"/>
          <p:cNvGrpSpPr/>
          <p:nvPr/>
        </p:nvGrpSpPr>
        <p:grpSpPr>
          <a:xfrm>
            <a:off x="38100" y="6915150"/>
            <a:ext cx="2190750" cy="3367441"/>
            <a:chOff x="0" y="0"/>
            <a:chExt cx="2033473" cy="3125687"/>
          </a:xfrm>
        </p:grpSpPr>
        <p:sp>
          <p:nvSpPr>
            <p:cNvPr id="17" name="Freeform 17"/>
            <p:cNvSpPr/>
            <p:nvPr/>
          </p:nvSpPr>
          <p:spPr>
            <a:xfrm>
              <a:off x="0" y="0"/>
              <a:ext cx="2033473" cy="3125687"/>
            </a:xfrm>
            <a:custGeom>
              <a:avLst/>
              <a:gdLst/>
              <a:ahLst/>
              <a:cxnLst/>
              <a:rect l="l" t="t" r="r" b="b"/>
              <a:pathLst>
                <a:path w="2033473" h="3125687">
                  <a:moveTo>
                    <a:pt x="203347" y="0"/>
                  </a:moveTo>
                  <a:lnTo>
                    <a:pt x="1830125" y="0"/>
                  </a:lnTo>
                  <a:cubicBezTo>
                    <a:pt x="1942431" y="0"/>
                    <a:pt x="2033473" y="73953"/>
                    <a:pt x="2033473" y="165179"/>
                  </a:cubicBezTo>
                  <a:lnTo>
                    <a:pt x="2033473" y="2960509"/>
                  </a:lnTo>
                  <a:cubicBezTo>
                    <a:pt x="2033473" y="3051734"/>
                    <a:pt x="1942431" y="3125687"/>
                    <a:pt x="1830125" y="3125687"/>
                  </a:cubicBezTo>
                  <a:lnTo>
                    <a:pt x="203347" y="3125687"/>
                  </a:lnTo>
                  <a:cubicBezTo>
                    <a:pt x="91042" y="3125687"/>
                    <a:pt x="0" y="3051734"/>
                    <a:pt x="0" y="2960509"/>
                  </a:cubicBezTo>
                  <a:lnTo>
                    <a:pt x="0" y="165179"/>
                  </a:lnTo>
                  <a:cubicBezTo>
                    <a:pt x="0" y="73953"/>
                    <a:pt x="91042" y="0"/>
                    <a:pt x="203347" y="0"/>
                  </a:cubicBezTo>
                  <a:close/>
                </a:path>
              </a:pathLst>
            </a:custGeom>
            <a:blipFill>
              <a:blip r:embed="rId9"/>
              <a:stretch>
                <a:fillRect l="-24061" r="-24061"/>
              </a:stretch>
            </a:blipFill>
          </p:spPr>
          <p:txBody>
            <a:bodyPr/>
            <a:lstStyle/>
            <a:p>
              <a:endParaRPr lang="el-GR"/>
            </a:p>
          </p:txBody>
        </p:sp>
      </p:grpSp>
      <p:grpSp>
        <p:nvGrpSpPr>
          <p:cNvPr id="18" name="Group 18"/>
          <p:cNvGrpSpPr/>
          <p:nvPr/>
        </p:nvGrpSpPr>
        <p:grpSpPr>
          <a:xfrm>
            <a:off x="11506200" y="5200650"/>
            <a:ext cx="2181225" cy="1638300"/>
            <a:chOff x="0" y="0"/>
            <a:chExt cx="2033473" cy="1527324"/>
          </a:xfrm>
        </p:grpSpPr>
        <p:sp>
          <p:nvSpPr>
            <p:cNvPr id="19" name="Freeform 19"/>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0"/>
              <a:stretch>
                <a:fillRect t="-28401" b="-28401"/>
              </a:stretch>
            </a:blipFill>
          </p:spPr>
          <p:txBody>
            <a:bodyPr/>
            <a:lstStyle/>
            <a:p>
              <a:endParaRPr lang="el-GR"/>
            </a:p>
          </p:txBody>
        </p:sp>
      </p:grpSp>
      <p:grpSp>
        <p:nvGrpSpPr>
          <p:cNvPr id="20" name="Group 20"/>
          <p:cNvGrpSpPr/>
          <p:nvPr/>
        </p:nvGrpSpPr>
        <p:grpSpPr>
          <a:xfrm>
            <a:off x="9201150" y="5200650"/>
            <a:ext cx="2181225" cy="1638300"/>
            <a:chOff x="0" y="0"/>
            <a:chExt cx="2033473" cy="1527324"/>
          </a:xfrm>
        </p:grpSpPr>
        <p:sp>
          <p:nvSpPr>
            <p:cNvPr id="21" name="Freeform 21"/>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7"/>
              <a:stretch>
                <a:fillRect l="-133" r="-133"/>
              </a:stretch>
            </a:blipFill>
          </p:spPr>
          <p:txBody>
            <a:bodyPr/>
            <a:lstStyle/>
            <a:p>
              <a:endParaRPr lang="el-GR"/>
            </a:p>
          </p:txBody>
        </p:sp>
      </p:grpSp>
      <p:grpSp>
        <p:nvGrpSpPr>
          <p:cNvPr id="22" name="Group 22"/>
          <p:cNvGrpSpPr/>
          <p:nvPr/>
        </p:nvGrpSpPr>
        <p:grpSpPr>
          <a:xfrm>
            <a:off x="6915150" y="5200650"/>
            <a:ext cx="2181225" cy="1638300"/>
            <a:chOff x="0" y="0"/>
            <a:chExt cx="2033473" cy="1527324"/>
          </a:xfrm>
        </p:grpSpPr>
        <p:sp>
          <p:nvSpPr>
            <p:cNvPr id="23" name="Freeform 23"/>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1"/>
              <a:stretch>
                <a:fillRect l="-33183" t="-23231" r="-43695" b="-9234"/>
              </a:stretch>
            </a:blipFill>
          </p:spPr>
          <p:txBody>
            <a:bodyPr/>
            <a:lstStyle/>
            <a:p>
              <a:endParaRPr lang="el-GR"/>
            </a:p>
          </p:txBody>
        </p:sp>
      </p:grpSp>
      <p:grpSp>
        <p:nvGrpSpPr>
          <p:cNvPr id="24" name="Group 24"/>
          <p:cNvGrpSpPr/>
          <p:nvPr/>
        </p:nvGrpSpPr>
        <p:grpSpPr>
          <a:xfrm>
            <a:off x="38100" y="5200650"/>
            <a:ext cx="4476750" cy="1641793"/>
            <a:chOff x="0" y="0"/>
            <a:chExt cx="4164623" cy="1527324"/>
          </a:xfrm>
        </p:grpSpPr>
        <p:sp>
          <p:nvSpPr>
            <p:cNvPr id="25" name="Freeform 25"/>
            <p:cNvSpPr/>
            <p:nvPr/>
          </p:nvSpPr>
          <p:spPr>
            <a:xfrm>
              <a:off x="0" y="0"/>
              <a:ext cx="4164623" cy="1527324"/>
            </a:xfrm>
            <a:custGeom>
              <a:avLst/>
              <a:gdLst/>
              <a:ahLst/>
              <a:cxnLst/>
              <a:rect l="l" t="t" r="r" b="b"/>
              <a:pathLst>
                <a:path w="4164623" h="1527324">
                  <a:moveTo>
                    <a:pt x="187878" y="0"/>
                  </a:moveTo>
                  <a:lnTo>
                    <a:pt x="3976745" y="0"/>
                  </a:lnTo>
                  <a:cubicBezTo>
                    <a:pt x="4080507" y="0"/>
                    <a:pt x="4164623" y="68381"/>
                    <a:pt x="4164623" y="152732"/>
                  </a:cubicBezTo>
                  <a:lnTo>
                    <a:pt x="4164623" y="1374592"/>
                  </a:lnTo>
                  <a:cubicBezTo>
                    <a:pt x="4164623" y="1458944"/>
                    <a:pt x="4080507" y="1527324"/>
                    <a:pt x="3976745" y="1527324"/>
                  </a:cubicBezTo>
                  <a:lnTo>
                    <a:pt x="187878" y="1527324"/>
                  </a:lnTo>
                  <a:cubicBezTo>
                    <a:pt x="84116" y="1527324"/>
                    <a:pt x="0" y="1458944"/>
                    <a:pt x="0" y="1374592"/>
                  </a:cubicBezTo>
                  <a:lnTo>
                    <a:pt x="0" y="152732"/>
                  </a:lnTo>
                  <a:cubicBezTo>
                    <a:pt x="0" y="68381"/>
                    <a:pt x="84116" y="0"/>
                    <a:pt x="187878" y="0"/>
                  </a:cubicBezTo>
                  <a:close/>
                </a:path>
              </a:pathLst>
            </a:custGeom>
            <a:blipFill>
              <a:blip r:embed="rId12"/>
              <a:stretch>
                <a:fillRect t="-192671" b="-192671"/>
              </a:stretch>
            </a:blipFill>
          </p:spPr>
          <p:txBody>
            <a:bodyPr/>
            <a:lstStyle/>
            <a:p>
              <a:endParaRPr lang="el-GR"/>
            </a:p>
          </p:txBody>
        </p:sp>
      </p:grpSp>
      <p:grpSp>
        <p:nvGrpSpPr>
          <p:cNvPr id="26" name="Group 26"/>
          <p:cNvGrpSpPr/>
          <p:nvPr/>
        </p:nvGrpSpPr>
        <p:grpSpPr>
          <a:xfrm>
            <a:off x="13792200" y="3486150"/>
            <a:ext cx="4486275" cy="3367098"/>
            <a:chOff x="0" y="0"/>
            <a:chExt cx="4164623" cy="3125687"/>
          </a:xfrm>
        </p:grpSpPr>
        <p:sp>
          <p:nvSpPr>
            <p:cNvPr id="27" name="Freeform 27"/>
            <p:cNvSpPr/>
            <p:nvPr/>
          </p:nvSpPr>
          <p:spPr>
            <a:xfrm>
              <a:off x="0" y="0"/>
              <a:ext cx="4164623" cy="3125687"/>
            </a:xfrm>
            <a:custGeom>
              <a:avLst/>
              <a:gdLst/>
              <a:ahLst/>
              <a:cxnLst/>
              <a:rect l="l" t="t" r="r" b="b"/>
              <a:pathLst>
                <a:path w="4164623" h="3125687">
                  <a:moveTo>
                    <a:pt x="385149" y="0"/>
                  </a:moveTo>
                  <a:lnTo>
                    <a:pt x="3779474" y="0"/>
                  </a:lnTo>
                  <a:cubicBezTo>
                    <a:pt x="3881622" y="0"/>
                    <a:pt x="3979586" y="32931"/>
                    <a:pt x="4051815" y="91549"/>
                  </a:cubicBezTo>
                  <a:cubicBezTo>
                    <a:pt x="4124045" y="150167"/>
                    <a:pt x="4164623" y="229670"/>
                    <a:pt x="4164623" y="312569"/>
                  </a:cubicBezTo>
                  <a:lnTo>
                    <a:pt x="4164623" y="2813118"/>
                  </a:lnTo>
                  <a:cubicBezTo>
                    <a:pt x="4164623" y="2896017"/>
                    <a:pt x="4124045" y="2975520"/>
                    <a:pt x="4051815" y="3034138"/>
                  </a:cubicBezTo>
                  <a:cubicBezTo>
                    <a:pt x="3979586" y="3092756"/>
                    <a:pt x="3881622" y="3125687"/>
                    <a:pt x="3779474" y="3125687"/>
                  </a:cubicBezTo>
                  <a:lnTo>
                    <a:pt x="385149" y="3125687"/>
                  </a:lnTo>
                  <a:cubicBezTo>
                    <a:pt x="283001" y="3125687"/>
                    <a:pt x="185037" y="3092756"/>
                    <a:pt x="112808" y="3034138"/>
                  </a:cubicBezTo>
                  <a:cubicBezTo>
                    <a:pt x="40578" y="2975520"/>
                    <a:pt x="0" y="2896017"/>
                    <a:pt x="0" y="2813118"/>
                  </a:cubicBezTo>
                  <a:lnTo>
                    <a:pt x="0" y="312569"/>
                  </a:lnTo>
                  <a:cubicBezTo>
                    <a:pt x="0" y="139942"/>
                    <a:pt x="172437" y="0"/>
                    <a:pt x="385149" y="0"/>
                  </a:cubicBezTo>
                  <a:close/>
                </a:path>
              </a:pathLst>
            </a:custGeom>
            <a:blipFill>
              <a:blip r:embed="rId13"/>
              <a:stretch>
                <a:fillRect l="-11427" r="-11427"/>
              </a:stretch>
            </a:blipFill>
          </p:spPr>
          <p:txBody>
            <a:bodyPr/>
            <a:lstStyle/>
            <a:p>
              <a:endParaRPr lang="el-GR"/>
            </a:p>
          </p:txBody>
        </p:sp>
      </p:grpSp>
      <p:grpSp>
        <p:nvGrpSpPr>
          <p:cNvPr id="28" name="Group 28"/>
          <p:cNvGrpSpPr/>
          <p:nvPr/>
        </p:nvGrpSpPr>
        <p:grpSpPr>
          <a:xfrm>
            <a:off x="11506200" y="3486150"/>
            <a:ext cx="2181225" cy="1638300"/>
            <a:chOff x="0" y="0"/>
            <a:chExt cx="2033473" cy="1527324"/>
          </a:xfrm>
        </p:grpSpPr>
        <p:sp>
          <p:nvSpPr>
            <p:cNvPr id="29" name="Freeform 29"/>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4"/>
              <a:stretch>
                <a:fillRect l="-1253" r="-1253"/>
              </a:stretch>
            </a:blipFill>
          </p:spPr>
          <p:txBody>
            <a:bodyPr/>
            <a:lstStyle/>
            <a:p>
              <a:endParaRPr lang="el-GR"/>
            </a:p>
          </p:txBody>
        </p:sp>
      </p:grpSp>
      <p:grpSp>
        <p:nvGrpSpPr>
          <p:cNvPr id="30" name="Group 30"/>
          <p:cNvGrpSpPr/>
          <p:nvPr/>
        </p:nvGrpSpPr>
        <p:grpSpPr>
          <a:xfrm>
            <a:off x="6915150" y="3486150"/>
            <a:ext cx="4486275" cy="1645286"/>
            <a:chOff x="0" y="0"/>
            <a:chExt cx="4164623" cy="1527324"/>
          </a:xfrm>
        </p:grpSpPr>
        <p:sp>
          <p:nvSpPr>
            <p:cNvPr id="31" name="Freeform 31"/>
            <p:cNvSpPr/>
            <p:nvPr/>
          </p:nvSpPr>
          <p:spPr>
            <a:xfrm>
              <a:off x="0" y="0"/>
              <a:ext cx="4164623" cy="1527324"/>
            </a:xfrm>
            <a:custGeom>
              <a:avLst/>
              <a:gdLst/>
              <a:ahLst/>
              <a:cxnLst/>
              <a:rect l="l" t="t" r="r" b="b"/>
              <a:pathLst>
                <a:path w="4164623" h="1527324">
                  <a:moveTo>
                    <a:pt x="187878" y="0"/>
                  </a:moveTo>
                  <a:lnTo>
                    <a:pt x="3976745" y="0"/>
                  </a:lnTo>
                  <a:cubicBezTo>
                    <a:pt x="4080507" y="0"/>
                    <a:pt x="4164623" y="68381"/>
                    <a:pt x="4164623" y="152732"/>
                  </a:cubicBezTo>
                  <a:lnTo>
                    <a:pt x="4164623" y="1374592"/>
                  </a:lnTo>
                  <a:cubicBezTo>
                    <a:pt x="4164623" y="1458944"/>
                    <a:pt x="4080507" y="1527324"/>
                    <a:pt x="3976745" y="1527324"/>
                  </a:cubicBezTo>
                  <a:lnTo>
                    <a:pt x="187878" y="1527324"/>
                  </a:lnTo>
                  <a:cubicBezTo>
                    <a:pt x="84116" y="1527324"/>
                    <a:pt x="0" y="1458944"/>
                    <a:pt x="0" y="1374592"/>
                  </a:cubicBezTo>
                  <a:lnTo>
                    <a:pt x="0" y="152732"/>
                  </a:lnTo>
                  <a:cubicBezTo>
                    <a:pt x="0" y="68381"/>
                    <a:pt x="84116" y="0"/>
                    <a:pt x="187878" y="0"/>
                  </a:cubicBezTo>
                  <a:close/>
                </a:path>
              </a:pathLst>
            </a:custGeom>
            <a:blipFill>
              <a:blip r:embed="rId15"/>
              <a:stretch>
                <a:fillRect t="-26689" b="-26689"/>
              </a:stretch>
            </a:blipFill>
          </p:spPr>
          <p:txBody>
            <a:bodyPr/>
            <a:lstStyle/>
            <a:p>
              <a:endParaRPr lang="el-GR"/>
            </a:p>
          </p:txBody>
        </p:sp>
      </p:grpSp>
      <p:grpSp>
        <p:nvGrpSpPr>
          <p:cNvPr id="32" name="Group 32"/>
          <p:cNvGrpSpPr/>
          <p:nvPr/>
        </p:nvGrpSpPr>
        <p:grpSpPr>
          <a:xfrm>
            <a:off x="4619625" y="3486150"/>
            <a:ext cx="2181225" cy="3352800"/>
            <a:chOff x="0" y="0"/>
            <a:chExt cx="2033473" cy="3125687"/>
          </a:xfrm>
        </p:grpSpPr>
        <p:sp>
          <p:nvSpPr>
            <p:cNvPr id="33" name="Freeform 33"/>
            <p:cNvSpPr/>
            <p:nvPr/>
          </p:nvSpPr>
          <p:spPr>
            <a:xfrm>
              <a:off x="0" y="0"/>
              <a:ext cx="2033473" cy="3125687"/>
            </a:xfrm>
            <a:custGeom>
              <a:avLst/>
              <a:gdLst/>
              <a:ahLst/>
              <a:cxnLst/>
              <a:rect l="l" t="t" r="r" b="b"/>
              <a:pathLst>
                <a:path w="2033473" h="3125687">
                  <a:moveTo>
                    <a:pt x="203347" y="0"/>
                  </a:moveTo>
                  <a:lnTo>
                    <a:pt x="1830125" y="0"/>
                  </a:lnTo>
                  <a:cubicBezTo>
                    <a:pt x="1942431" y="0"/>
                    <a:pt x="2033473" y="73953"/>
                    <a:pt x="2033473" y="165179"/>
                  </a:cubicBezTo>
                  <a:lnTo>
                    <a:pt x="2033473" y="2960509"/>
                  </a:lnTo>
                  <a:cubicBezTo>
                    <a:pt x="2033473" y="3051734"/>
                    <a:pt x="1942431" y="3125687"/>
                    <a:pt x="1830125" y="3125687"/>
                  </a:cubicBezTo>
                  <a:lnTo>
                    <a:pt x="203347" y="3125687"/>
                  </a:lnTo>
                  <a:cubicBezTo>
                    <a:pt x="91042" y="3125687"/>
                    <a:pt x="0" y="3051734"/>
                    <a:pt x="0" y="2960509"/>
                  </a:cubicBezTo>
                  <a:lnTo>
                    <a:pt x="0" y="165179"/>
                  </a:lnTo>
                  <a:cubicBezTo>
                    <a:pt x="0" y="73953"/>
                    <a:pt x="91042" y="0"/>
                    <a:pt x="203347" y="0"/>
                  </a:cubicBezTo>
                  <a:close/>
                </a:path>
              </a:pathLst>
            </a:custGeom>
            <a:blipFill>
              <a:blip r:embed="rId16"/>
              <a:stretch>
                <a:fillRect l="-7572" r="-7572"/>
              </a:stretch>
            </a:blipFill>
          </p:spPr>
          <p:txBody>
            <a:bodyPr/>
            <a:lstStyle/>
            <a:p>
              <a:endParaRPr lang="el-GR"/>
            </a:p>
          </p:txBody>
        </p:sp>
      </p:grpSp>
      <p:grpSp>
        <p:nvGrpSpPr>
          <p:cNvPr id="34" name="Group 34"/>
          <p:cNvGrpSpPr/>
          <p:nvPr/>
        </p:nvGrpSpPr>
        <p:grpSpPr>
          <a:xfrm>
            <a:off x="2333625" y="3486150"/>
            <a:ext cx="2181225" cy="1638300"/>
            <a:chOff x="0" y="0"/>
            <a:chExt cx="2033473" cy="1527324"/>
          </a:xfrm>
        </p:grpSpPr>
        <p:sp>
          <p:nvSpPr>
            <p:cNvPr id="35" name="Freeform 35"/>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7"/>
              <a:stretch>
                <a:fillRect t="-38867" b="-38867"/>
              </a:stretch>
            </a:blipFill>
          </p:spPr>
          <p:txBody>
            <a:bodyPr/>
            <a:lstStyle/>
            <a:p>
              <a:endParaRPr lang="el-GR"/>
            </a:p>
          </p:txBody>
        </p:sp>
      </p:grpSp>
      <p:grpSp>
        <p:nvGrpSpPr>
          <p:cNvPr id="36" name="Group 36"/>
          <p:cNvGrpSpPr/>
          <p:nvPr/>
        </p:nvGrpSpPr>
        <p:grpSpPr>
          <a:xfrm>
            <a:off x="38100" y="3486150"/>
            <a:ext cx="2190750" cy="1645454"/>
            <a:chOff x="0" y="0"/>
            <a:chExt cx="2033473" cy="1527324"/>
          </a:xfrm>
        </p:grpSpPr>
        <p:sp>
          <p:nvSpPr>
            <p:cNvPr id="37" name="Freeform 37"/>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8"/>
              <a:stretch>
                <a:fillRect l="-16844" r="-16844"/>
              </a:stretch>
            </a:blipFill>
          </p:spPr>
          <p:txBody>
            <a:bodyPr/>
            <a:lstStyle/>
            <a:p>
              <a:endParaRPr lang="el-GR"/>
            </a:p>
          </p:txBody>
        </p:sp>
      </p:grpSp>
      <p:grpSp>
        <p:nvGrpSpPr>
          <p:cNvPr id="38" name="Group 38"/>
          <p:cNvGrpSpPr/>
          <p:nvPr/>
        </p:nvGrpSpPr>
        <p:grpSpPr>
          <a:xfrm>
            <a:off x="16087725" y="1771650"/>
            <a:ext cx="2181225" cy="1638300"/>
            <a:chOff x="0" y="0"/>
            <a:chExt cx="2033473" cy="1527324"/>
          </a:xfrm>
        </p:grpSpPr>
        <p:sp>
          <p:nvSpPr>
            <p:cNvPr id="39" name="Freeform 39"/>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19"/>
              <a:stretch>
                <a:fillRect l="-16844" r="-16844"/>
              </a:stretch>
            </a:blipFill>
          </p:spPr>
          <p:txBody>
            <a:bodyPr/>
            <a:lstStyle/>
            <a:p>
              <a:endParaRPr lang="el-GR"/>
            </a:p>
          </p:txBody>
        </p:sp>
      </p:grpSp>
      <p:grpSp>
        <p:nvGrpSpPr>
          <p:cNvPr id="40" name="Group 40"/>
          <p:cNvGrpSpPr/>
          <p:nvPr/>
        </p:nvGrpSpPr>
        <p:grpSpPr>
          <a:xfrm>
            <a:off x="11506200" y="1771650"/>
            <a:ext cx="2181225" cy="1638300"/>
            <a:chOff x="0" y="0"/>
            <a:chExt cx="2033473" cy="1527324"/>
          </a:xfrm>
        </p:grpSpPr>
        <p:sp>
          <p:nvSpPr>
            <p:cNvPr id="41" name="Freeform 41"/>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20"/>
              <a:stretch>
                <a:fillRect l="-133" r="-133"/>
              </a:stretch>
            </a:blipFill>
          </p:spPr>
          <p:txBody>
            <a:bodyPr/>
            <a:lstStyle/>
            <a:p>
              <a:endParaRPr lang="el-GR"/>
            </a:p>
          </p:txBody>
        </p:sp>
      </p:grpSp>
      <p:grpSp>
        <p:nvGrpSpPr>
          <p:cNvPr id="42" name="Group 42"/>
          <p:cNvGrpSpPr/>
          <p:nvPr/>
        </p:nvGrpSpPr>
        <p:grpSpPr>
          <a:xfrm>
            <a:off x="9201150" y="1771650"/>
            <a:ext cx="2181225" cy="1638300"/>
            <a:chOff x="0" y="0"/>
            <a:chExt cx="2033473" cy="1527324"/>
          </a:xfrm>
        </p:grpSpPr>
        <p:sp>
          <p:nvSpPr>
            <p:cNvPr id="43" name="Freeform 43"/>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21"/>
              <a:stretch>
                <a:fillRect l="-72" r="-72"/>
              </a:stretch>
            </a:blipFill>
          </p:spPr>
          <p:txBody>
            <a:bodyPr/>
            <a:lstStyle/>
            <a:p>
              <a:endParaRPr lang="el-GR"/>
            </a:p>
          </p:txBody>
        </p:sp>
      </p:grpSp>
      <p:grpSp>
        <p:nvGrpSpPr>
          <p:cNvPr id="44" name="Group 44"/>
          <p:cNvGrpSpPr/>
          <p:nvPr/>
        </p:nvGrpSpPr>
        <p:grpSpPr>
          <a:xfrm>
            <a:off x="4619625" y="1771650"/>
            <a:ext cx="4486275" cy="1645286"/>
            <a:chOff x="0" y="0"/>
            <a:chExt cx="4164623" cy="1527324"/>
          </a:xfrm>
        </p:grpSpPr>
        <p:sp>
          <p:nvSpPr>
            <p:cNvPr id="45" name="Freeform 45"/>
            <p:cNvSpPr/>
            <p:nvPr/>
          </p:nvSpPr>
          <p:spPr>
            <a:xfrm>
              <a:off x="0" y="0"/>
              <a:ext cx="4164623" cy="1527324"/>
            </a:xfrm>
            <a:custGeom>
              <a:avLst/>
              <a:gdLst/>
              <a:ahLst/>
              <a:cxnLst/>
              <a:rect l="l" t="t" r="r" b="b"/>
              <a:pathLst>
                <a:path w="4164623" h="1527324">
                  <a:moveTo>
                    <a:pt x="187878" y="0"/>
                  </a:moveTo>
                  <a:lnTo>
                    <a:pt x="3976745" y="0"/>
                  </a:lnTo>
                  <a:cubicBezTo>
                    <a:pt x="4080507" y="0"/>
                    <a:pt x="4164623" y="68381"/>
                    <a:pt x="4164623" y="152732"/>
                  </a:cubicBezTo>
                  <a:lnTo>
                    <a:pt x="4164623" y="1374592"/>
                  </a:lnTo>
                  <a:cubicBezTo>
                    <a:pt x="4164623" y="1458944"/>
                    <a:pt x="4080507" y="1527324"/>
                    <a:pt x="3976745" y="1527324"/>
                  </a:cubicBezTo>
                  <a:lnTo>
                    <a:pt x="187878" y="1527324"/>
                  </a:lnTo>
                  <a:cubicBezTo>
                    <a:pt x="84116" y="1527324"/>
                    <a:pt x="0" y="1458944"/>
                    <a:pt x="0" y="1374592"/>
                  </a:cubicBezTo>
                  <a:lnTo>
                    <a:pt x="0" y="152732"/>
                  </a:lnTo>
                  <a:cubicBezTo>
                    <a:pt x="0" y="68381"/>
                    <a:pt x="84116" y="0"/>
                    <a:pt x="187878" y="0"/>
                  </a:cubicBezTo>
                  <a:close/>
                </a:path>
              </a:pathLst>
            </a:custGeom>
            <a:blipFill>
              <a:blip r:embed="rId22"/>
              <a:stretch>
                <a:fillRect t="-52593" b="-52593"/>
              </a:stretch>
            </a:blipFill>
          </p:spPr>
          <p:txBody>
            <a:bodyPr/>
            <a:lstStyle/>
            <a:p>
              <a:endParaRPr lang="el-GR"/>
            </a:p>
          </p:txBody>
        </p:sp>
      </p:grpSp>
      <p:grpSp>
        <p:nvGrpSpPr>
          <p:cNvPr id="46" name="Group 46"/>
          <p:cNvGrpSpPr/>
          <p:nvPr/>
        </p:nvGrpSpPr>
        <p:grpSpPr>
          <a:xfrm>
            <a:off x="16087725" y="47625"/>
            <a:ext cx="2181225" cy="1638300"/>
            <a:chOff x="0" y="0"/>
            <a:chExt cx="2033473" cy="1527324"/>
          </a:xfrm>
        </p:grpSpPr>
        <p:sp>
          <p:nvSpPr>
            <p:cNvPr id="47" name="Freeform 47"/>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23"/>
              <a:stretch>
                <a:fillRect l="-16844" r="-16844"/>
              </a:stretch>
            </a:blipFill>
          </p:spPr>
          <p:txBody>
            <a:bodyPr/>
            <a:lstStyle/>
            <a:p>
              <a:endParaRPr lang="el-GR"/>
            </a:p>
          </p:txBody>
        </p:sp>
      </p:grpSp>
      <p:grpSp>
        <p:nvGrpSpPr>
          <p:cNvPr id="48" name="Group 48"/>
          <p:cNvGrpSpPr/>
          <p:nvPr/>
        </p:nvGrpSpPr>
        <p:grpSpPr>
          <a:xfrm>
            <a:off x="13792200" y="47625"/>
            <a:ext cx="2181225" cy="3352800"/>
            <a:chOff x="0" y="0"/>
            <a:chExt cx="2033473" cy="3125687"/>
          </a:xfrm>
        </p:grpSpPr>
        <p:sp>
          <p:nvSpPr>
            <p:cNvPr id="49" name="Freeform 49"/>
            <p:cNvSpPr/>
            <p:nvPr/>
          </p:nvSpPr>
          <p:spPr>
            <a:xfrm>
              <a:off x="0" y="0"/>
              <a:ext cx="2033473" cy="3125687"/>
            </a:xfrm>
            <a:custGeom>
              <a:avLst/>
              <a:gdLst/>
              <a:ahLst/>
              <a:cxnLst/>
              <a:rect l="l" t="t" r="r" b="b"/>
              <a:pathLst>
                <a:path w="2033473" h="3125687">
                  <a:moveTo>
                    <a:pt x="203347" y="0"/>
                  </a:moveTo>
                  <a:lnTo>
                    <a:pt x="1830125" y="0"/>
                  </a:lnTo>
                  <a:cubicBezTo>
                    <a:pt x="1942431" y="0"/>
                    <a:pt x="2033473" y="73953"/>
                    <a:pt x="2033473" y="165179"/>
                  </a:cubicBezTo>
                  <a:lnTo>
                    <a:pt x="2033473" y="2960509"/>
                  </a:lnTo>
                  <a:cubicBezTo>
                    <a:pt x="2033473" y="3051734"/>
                    <a:pt x="1942431" y="3125687"/>
                    <a:pt x="1830125" y="3125687"/>
                  </a:cubicBezTo>
                  <a:lnTo>
                    <a:pt x="203347" y="3125687"/>
                  </a:lnTo>
                  <a:cubicBezTo>
                    <a:pt x="91042" y="3125687"/>
                    <a:pt x="0" y="3051734"/>
                    <a:pt x="0" y="2960509"/>
                  </a:cubicBezTo>
                  <a:lnTo>
                    <a:pt x="0" y="165179"/>
                  </a:lnTo>
                  <a:cubicBezTo>
                    <a:pt x="0" y="73953"/>
                    <a:pt x="91042" y="0"/>
                    <a:pt x="203347" y="0"/>
                  </a:cubicBezTo>
                  <a:close/>
                </a:path>
              </a:pathLst>
            </a:custGeom>
            <a:blipFill>
              <a:blip r:embed="rId24"/>
              <a:stretch>
                <a:fillRect t="-7898" b="-7898"/>
              </a:stretch>
            </a:blipFill>
          </p:spPr>
          <p:txBody>
            <a:bodyPr/>
            <a:lstStyle/>
            <a:p>
              <a:endParaRPr lang="el-GR"/>
            </a:p>
          </p:txBody>
        </p:sp>
      </p:grpSp>
      <p:grpSp>
        <p:nvGrpSpPr>
          <p:cNvPr id="50" name="Group 50"/>
          <p:cNvGrpSpPr/>
          <p:nvPr/>
        </p:nvGrpSpPr>
        <p:grpSpPr>
          <a:xfrm>
            <a:off x="9201150" y="47625"/>
            <a:ext cx="4486275" cy="1645286"/>
            <a:chOff x="0" y="0"/>
            <a:chExt cx="4164623" cy="1527324"/>
          </a:xfrm>
        </p:grpSpPr>
        <p:sp>
          <p:nvSpPr>
            <p:cNvPr id="51" name="Freeform 51"/>
            <p:cNvSpPr/>
            <p:nvPr/>
          </p:nvSpPr>
          <p:spPr>
            <a:xfrm>
              <a:off x="0" y="0"/>
              <a:ext cx="4164623" cy="1527324"/>
            </a:xfrm>
            <a:custGeom>
              <a:avLst/>
              <a:gdLst/>
              <a:ahLst/>
              <a:cxnLst/>
              <a:rect l="l" t="t" r="r" b="b"/>
              <a:pathLst>
                <a:path w="4164623" h="1527324">
                  <a:moveTo>
                    <a:pt x="187878" y="0"/>
                  </a:moveTo>
                  <a:lnTo>
                    <a:pt x="3976745" y="0"/>
                  </a:lnTo>
                  <a:cubicBezTo>
                    <a:pt x="4080507" y="0"/>
                    <a:pt x="4164623" y="68381"/>
                    <a:pt x="4164623" y="152732"/>
                  </a:cubicBezTo>
                  <a:lnTo>
                    <a:pt x="4164623" y="1374592"/>
                  </a:lnTo>
                  <a:cubicBezTo>
                    <a:pt x="4164623" y="1458944"/>
                    <a:pt x="4080507" y="1527324"/>
                    <a:pt x="3976745" y="1527324"/>
                  </a:cubicBezTo>
                  <a:lnTo>
                    <a:pt x="187878" y="1527324"/>
                  </a:lnTo>
                  <a:cubicBezTo>
                    <a:pt x="84116" y="1527324"/>
                    <a:pt x="0" y="1458944"/>
                    <a:pt x="0" y="1374592"/>
                  </a:cubicBezTo>
                  <a:lnTo>
                    <a:pt x="0" y="152732"/>
                  </a:lnTo>
                  <a:cubicBezTo>
                    <a:pt x="0" y="68381"/>
                    <a:pt x="84116" y="0"/>
                    <a:pt x="187878" y="0"/>
                  </a:cubicBezTo>
                  <a:close/>
                </a:path>
              </a:pathLst>
            </a:custGeom>
            <a:blipFill>
              <a:blip r:embed="rId25"/>
              <a:stretch>
                <a:fillRect t="-26596" b="-26596"/>
              </a:stretch>
            </a:blipFill>
          </p:spPr>
          <p:txBody>
            <a:bodyPr/>
            <a:lstStyle/>
            <a:p>
              <a:endParaRPr lang="el-GR"/>
            </a:p>
          </p:txBody>
        </p:sp>
      </p:grpSp>
      <p:grpSp>
        <p:nvGrpSpPr>
          <p:cNvPr id="52" name="Group 52"/>
          <p:cNvGrpSpPr/>
          <p:nvPr/>
        </p:nvGrpSpPr>
        <p:grpSpPr>
          <a:xfrm>
            <a:off x="6915150" y="47625"/>
            <a:ext cx="2181225" cy="1638300"/>
            <a:chOff x="0" y="0"/>
            <a:chExt cx="2033473" cy="1527324"/>
          </a:xfrm>
        </p:grpSpPr>
        <p:sp>
          <p:nvSpPr>
            <p:cNvPr id="53" name="Freeform 53"/>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26"/>
              <a:stretch>
                <a:fillRect l="-16844" r="-16844"/>
              </a:stretch>
            </a:blipFill>
          </p:spPr>
          <p:txBody>
            <a:bodyPr/>
            <a:lstStyle/>
            <a:p>
              <a:endParaRPr lang="el-GR"/>
            </a:p>
          </p:txBody>
        </p:sp>
      </p:grpSp>
      <p:grpSp>
        <p:nvGrpSpPr>
          <p:cNvPr id="54" name="Group 54"/>
          <p:cNvGrpSpPr/>
          <p:nvPr/>
        </p:nvGrpSpPr>
        <p:grpSpPr>
          <a:xfrm>
            <a:off x="4619625" y="47625"/>
            <a:ext cx="2181225" cy="1638300"/>
            <a:chOff x="0" y="0"/>
            <a:chExt cx="2033473" cy="1527324"/>
          </a:xfrm>
        </p:grpSpPr>
        <p:sp>
          <p:nvSpPr>
            <p:cNvPr id="55" name="Freeform 55"/>
            <p:cNvSpPr/>
            <p:nvPr/>
          </p:nvSpPr>
          <p:spPr>
            <a:xfrm>
              <a:off x="0" y="0"/>
              <a:ext cx="2033473" cy="1527324"/>
            </a:xfrm>
            <a:custGeom>
              <a:avLst/>
              <a:gdLst/>
              <a:ahLst/>
              <a:cxnLst/>
              <a:rect l="l" t="t" r="r" b="b"/>
              <a:pathLst>
                <a:path w="2033473" h="1527324">
                  <a:moveTo>
                    <a:pt x="187705" y="0"/>
                  </a:moveTo>
                  <a:lnTo>
                    <a:pt x="1845768" y="0"/>
                  </a:lnTo>
                  <a:cubicBezTo>
                    <a:pt x="1949434" y="0"/>
                    <a:pt x="2033473" y="68381"/>
                    <a:pt x="2033473" y="152732"/>
                  </a:cubicBezTo>
                  <a:lnTo>
                    <a:pt x="2033473" y="1374592"/>
                  </a:lnTo>
                  <a:cubicBezTo>
                    <a:pt x="2033473" y="1458944"/>
                    <a:pt x="1949434" y="1527324"/>
                    <a:pt x="1845768" y="1527324"/>
                  </a:cubicBezTo>
                  <a:lnTo>
                    <a:pt x="187705" y="1527324"/>
                  </a:lnTo>
                  <a:cubicBezTo>
                    <a:pt x="84038" y="1527324"/>
                    <a:pt x="0" y="1458944"/>
                    <a:pt x="0" y="1374592"/>
                  </a:cubicBezTo>
                  <a:lnTo>
                    <a:pt x="0" y="152732"/>
                  </a:lnTo>
                  <a:cubicBezTo>
                    <a:pt x="0" y="68381"/>
                    <a:pt x="84038" y="0"/>
                    <a:pt x="187705" y="0"/>
                  </a:cubicBezTo>
                  <a:close/>
                </a:path>
              </a:pathLst>
            </a:custGeom>
            <a:blipFill>
              <a:blip r:embed="rId27"/>
              <a:stretch>
                <a:fillRect l="-16844" r="-16844"/>
              </a:stretch>
            </a:blipFill>
          </p:spPr>
          <p:txBody>
            <a:bodyPr/>
            <a:lstStyle/>
            <a:p>
              <a:endParaRPr lang="el-GR"/>
            </a:p>
          </p:txBody>
        </p:sp>
      </p:grpSp>
      <p:grpSp>
        <p:nvGrpSpPr>
          <p:cNvPr id="56" name="Group 56"/>
          <p:cNvGrpSpPr/>
          <p:nvPr/>
        </p:nvGrpSpPr>
        <p:grpSpPr>
          <a:xfrm>
            <a:off x="0" y="0"/>
            <a:ext cx="4476750" cy="3359949"/>
            <a:chOff x="0" y="0"/>
            <a:chExt cx="4164623" cy="3125687"/>
          </a:xfrm>
        </p:grpSpPr>
        <p:sp>
          <p:nvSpPr>
            <p:cNvPr id="57" name="Freeform 57"/>
            <p:cNvSpPr/>
            <p:nvPr/>
          </p:nvSpPr>
          <p:spPr>
            <a:xfrm>
              <a:off x="0" y="0"/>
              <a:ext cx="4164623" cy="3125687"/>
            </a:xfrm>
            <a:custGeom>
              <a:avLst/>
              <a:gdLst/>
              <a:ahLst/>
              <a:cxnLst/>
              <a:rect l="l" t="t" r="r" b="b"/>
              <a:pathLst>
                <a:path w="4164623" h="3125687">
                  <a:moveTo>
                    <a:pt x="385149" y="0"/>
                  </a:moveTo>
                  <a:lnTo>
                    <a:pt x="3779474" y="0"/>
                  </a:lnTo>
                  <a:cubicBezTo>
                    <a:pt x="3881622" y="0"/>
                    <a:pt x="3979586" y="32931"/>
                    <a:pt x="4051815" y="91549"/>
                  </a:cubicBezTo>
                  <a:cubicBezTo>
                    <a:pt x="4124045" y="150167"/>
                    <a:pt x="4164623" y="229670"/>
                    <a:pt x="4164623" y="312569"/>
                  </a:cubicBezTo>
                  <a:lnTo>
                    <a:pt x="4164623" y="2813118"/>
                  </a:lnTo>
                  <a:cubicBezTo>
                    <a:pt x="4164623" y="2896017"/>
                    <a:pt x="4124045" y="2975520"/>
                    <a:pt x="4051815" y="3034138"/>
                  </a:cubicBezTo>
                  <a:cubicBezTo>
                    <a:pt x="3979586" y="3092756"/>
                    <a:pt x="3881622" y="3125687"/>
                    <a:pt x="3779474" y="3125687"/>
                  </a:cubicBezTo>
                  <a:lnTo>
                    <a:pt x="385149" y="3125687"/>
                  </a:lnTo>
                  <a:cubicBezTo>
                    <a:pt x="283001" y="3125687"/>
                    <a:pt x="185037" y="3092756"/>
                    <a:pt x="112808" y="3034138"/>
                  </a:cubicBezTo>
                  <a:cubicBezTo>
                    <a:pt x="40578" y="2975520"/>
                    <a:pt x="0" y="2896017"/>
                    <a:pt x="0" y="2813118"/>
                  </a:cubicBezTo>
                  <a:lnTo>
                    <a:pt x="0" y="312569"/>
                  </a:lnTo>
                  <a:cubicBezTo>
                    <a:pt x="0" y="139942"/>
                    <a:pt x="172437" y="0"/>
                    <a:pt x="385149" y="0"/>
                  </a:cubicBezTo>
                  <a:close/>
                </a:path>
              </a:pathLst>
            </a:custGeom>
            <a:blipFill>
              <a:blip r:embed="rId28"/>
              <a:stretch>
                <a:fillRect t="-2689" b="-2689"/>
              </a:stretch>
            </a:blipFill>
          </p:spPr>
          <p:txBody>
            <a:bodyPr/>
            <a:lstStyle/>
            <a:p>
              <a:endParaRPr lang="el-GR" dirty="0"/>
            </a:p>
          </p:txBody>
        </p:sp>
      </p:grpSp>
      <p:sp>
        <p:nvSpPr>
          <p:cNvPr id="58" name="Freeform 58"/>
          <p:cNvSpPr/>
          <p:nvPr/>
        </p:nvSpPr>
        <p:spPr>
          <a:xfrm>
            <a:off x="14277975" y="8991600"/>
            <a:ext cx="3409950" cy="916424"/>
          </a:xfrm>
          <a:custGeom>
            <a:avLst/>
            <a:gdLst/>
            <a:ahLst/>
            <a:cxnLst/>
            <a:rect l="l" t="t" r="r" b="b"/>
            <a:pathLst>
              <a:path w="3409950" h="916424">
                <a:moveTo>
                  <a:pt x="0" y="0"/>
                </a:moveTo>
                <a:lnTo>
                  <a:pt x="3409950" y="0"/>
                </a:lnTo>
                <a:lnTo>
                  <a:pt x="3409950" y="916424"/>
                </a:lnTo>
                <a:lnTo>
                  <a:pt x="0" y="916424"/>
                </a:lnTo>
                <a:lnTo>
                  <a:pt x="0" y="0"/>
                </a:lnTo>
                <a:close/>
              </a:path>
            </a:pathLst>
          </a:custGeom>
          <a:blipFill>
            <a:blip r:embed="rId29"/>
            <a:stretch>
              <a:fillRect/>
            </a:stretch>
          </a:blipFill>
        </p:spPr>
        <p:txBody>
          <a:bodyPr/>
          <a:lstStyle/>
          <a:p>
            <a:endParaRPr lang="el-G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282</Words>
  <Application>Microsoft Office PowerPoint</Application>
  <PresentationFormat>Προσαρμογή</PresentationFormat>
  <Paragraphs>57</Paragraphs>
  <Slides>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vt:i4>
      </vt:variant>
    </vt:vector>
  </HeadingPairs>
  <TitlesOfParts>
    <vt:vector size="11" baseType="lpstr">
      <vt:lpstr>Calibri</vt:lpstr>
      <vt:lpstr>Canva Sans</vt:lpstr>
      <vt:lpstr>Arial</vt:lpstr>
      <vt:lpstr>Canva Sans Bold</vt:lpstr>
      <vt:lpstr>Didact Gothic</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Citiobs_roadshow_presentation</dc:title>
  <dc:creator>Web2Learn</dc:creator>
  <cp:lastModifiedBy>Panagiota Fabrikanou</cp:lastModifiedBy>
  <cp:revision>19</cp:revision>
  <dcterms:created xsi:type="dcterms:W3CDTF">2006-08-16T00:00:00Z</dcterms:created>
  <dcterms:modified xsi:type="dcterms:W3CDTF">2026-05-28T14:27:15Z</dcterms:modified>
  <dc:identifier>DAHKSHg2kKU</dc:identifier>
</cp:coreProperties>
</file>