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Lst>
  <p:sldSz cy="6858000" cx="12192000"/>
  <p:notesSz cx="6858000" cy="9144000"/>
  <p:embeddedFontLst>
    <p:embeddedFont>
      <p:font typeface="Raleway"/>
      <p:regular r:id="rId13"/>
      <p:bold r:id="rId14"/>
      <p:italic r:id="rId15"/>
      <p:boldItalic r:id="rId16"/>
    </p:embeddedFont>
    <p:embeddedFont>
      <p:font typeface="Lato"/>
      <p:regular r:id="rId17"/>
      <p:bold r:id="rId18"/>
      <p:italic r:id="rId19"/>
      <p:boldItalic r:id="rId20"/>
    </p:embeddedFont>
    <p:embeddedFont>
      <p:font typeface="Quattrocento Sans"/>
      <p:regular r:id="rId21"/>
      <p:bold r:id="rId22"/>
      <p:italic r:id="rId23"/>
      <p:boldItalic r:id="rId24"/>
    </p:embeddedFont>
    <p:embeddedFont>
      <p:font typeface="Raleway Medium"/>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9" roundtripDataSignature="AMtx7mgtHifjQwW/DjGTjUurAmRS94qV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Lato-boldItalic.fntdata"/><Relationship Id="rId22" Type="http://schemas.openxmlformats.org/officeDocument/2006/relationships/font" Target="fonts/QuattrocentoSans-bold.fntdata"/><Relationship Id="rId21" Type="http://schemas.openxmlformats.org/officeDocument/2006/relationships/font" Target="fonts/QuattrocentoSans-regular.fntdata"/><Relationship Id="rId24" Type="http://schemas.openxmlformats.org/officeDocument/2006/relationships/font" Target="fonts/QuattrocentoSans-boldItalic.fntdata"/><Relationship Id="rId23" Type="http://schemas.openxmlformats.org/officeDocument/2006/relationships/font" Target="fonts/QuattrocentoSans-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RalewayMedium-bold.fntdata"/><Relationship Id="rId25" Type="http://schemas.openxmlformats.org/officeDocument/2006/relationships/font" Target="fonts/RalewayMedium-regular.fntdata"/><Relationship Id="rId28" Type="http://schemas.openxmlformats.org/officeDocument/2006/relationships/font" Target="fonts/RalewayMedium-boldItalic.fntdata"/><Relationship Id="rId27" Type="http://schemas.openxmlformats.org/officeDocument/2006/relationships/font" Target="fonts/RalewayMedium-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customschemas.google.com/relationships/presentationmetadata" Target="meta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Raleway-regular.fntdata"/><Relationship Id="rId12" Type="http://schemas.openxmlformats.org/officeDocument/2006/relationships/slide" Target="slides/slide7.xml"/><Relationship Id="rId15" Type="http://schemas.openxmlformats.org/officeDocument/2006/relationships/font" Target="fonts/Raleway-italic.fntdata"/><Relationship Id="rId14" Type="http://schemas.openxmlformats.org/officeDocument/2006/relationships/font" Target="fonts/Raleway-bold.fntdata"/><Relationship Id="rId17" Type="http://schemas.openxmlformats.org/officeDocument/2006/relationships/font" Target="fonts/Lato-regular.fntdata"/><Relationship Id="rId16" Type="http://schemas.openxmlformats.org/officeDocument/2006/relationships/font" Target="fonts/Raleway-boldItalic.fntdata"/><Relationship Id="rId19" Type="http://schemas.openxmlformats.org/officeDocument/2006/relationships/font" Target="fonts/Lato-italic.fntdata"/><Relationship Id="rId18" Type="http://schemas.openxmlformats.org/officeDocument/2006/relationships/font" Target="fonts/Lato-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1ac7c7b94a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1" name="Google Shape;131;g11ac7c7b94a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80bdcd9628_0_4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8" name="Google Shape;148;g180bdcd9628_0_4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80bdcd9628_0_5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g180bdcd9628_0_5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80bdcd9628_0_5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 name="Google Shape;183;g180bdcd9628_0_5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b695b2f4ea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first group of actions belongs to what we call open innovation. Open innovation is an umbrella term that covers actions like hackathons, crowdfunding, maker spaces and fab labs. Open innovation is about communities of enthusiasts who use any sort of technologies, including do-it-yourself tools, for their social purpose.</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SzPts val="1400"/>
              <a:buNone/>
            </a:pPr>
            <a:r>
              <a:rPr lang="en-US"/>
              <a:t>In our collection, we have spotted 2 hackathons that addressed Ukrainian community needs. </a:t>
            </a:r>
            <a:endParaRPr/>
          </a:p>
          <a:p>
            <a:pPr indent="0" lvl="0" marL="0" rtl="0" algn="l">
              <a:lnSpc>
                <a:spcPct val="100000"/>
              </a:lnSpc>
              <a:spcBef>
                <a:spcPts val="0"/>
              </a:spcBef>
              <a:spcAft>
                <a:spcPts val="0"/>
              </a:spcAft>
              <a:buSzPts val="1400"/>
              <a:buNone/>
            </a:pPr>
            <a:r>
              <a:rPr lang="en-US"/>
              <a:t>Hackathons are quick, 2-day events that bring together groups of people solving a specific problem and the best solutions are awarded.  The one is the EUSpace4Ukraine hackathon Bente was referring to earlier. The hackathon was run by the European Agency for the Space Programme.</a:t>
            </a:r>
            <a:endParaRPr/>
          </a:p>
          <a:p>
            <a:pPr indent="0" lvl="0" marL="0" rtl="0" algn="l">
              <a:lnSpc>
                <a:spcPct val="100000"/>
              </a:lnSpc>
              <a:spcBef>
                <a:spcPts val="0"/>
              </a:spcBef>
              <a:spcAft>
                <a:spcPts val="0"/>
              </a:spcAft>
              <a:buSzPts val="1400"/>
              <a:buNone/>
            </a:pPr>
            <a:r>
              <a:rPr lang="en-US"/>
              <a:t>The second one is a hackathon organised by HE students from the Warsaw University of Technology and Imperial College London on March 2022. The aim of both hackathons was to develop digital solutions in support of Ukrainian citizens to cover various social purposes, including cultural heritage.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Then, there are 2 other actions which focus exclusively on cultural heritage preservation. </a:t>
            </a:r>
            <a:endParaRPr/>
          </a:p>
          <a:p>
            <a:pPr indent="0" lvl="0" marL="0" rtl="0" algn="l">
              <a:lnSpc>
                <a:spcPct val="100000"/>
              </a:lnSpc>
              <a:spcBef>
                <a:spcPts val="0"/>
              </a:spcBef>
              <a:spcAft>
                <a:spcPts val="0"/>
              </a:spcAft>
              <a:buSzPts val="1400"/>
              <a:buNone/>
            </a:pPr>
            <a:r>
              <a:rPr lang="en-US"/>
              <a:t>BackUp Ukraine is such an example. Here, citizens scanned Ukrainian monuments with their phones by using a mobile application. Then, these images were produced as 3D models and digitally preserved in an open access archive.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4th action, that you may be aware of already thanks to a talk by Sebastian Majstorovic at the Europeana conference yesterday is SUCHO: Saving Ukrainian Cultural Heritage Online.</a:t>
            </a:r>
            <a:endParaRPr/>
          </a:p>
          <a:p>
            <a:pPr indent="0" lvl="0" marL="0" rtl="0" algn="l">
              <a:lnSpc>
                <a:spcPct val="100000"/>
              </a:lnSpc>
              <a:spcBef>
                <a:spcPts val="0"/>
              </a:spcBef>
              <a:spcAft>
                <a:spcPts val="0"/>
              </a:spcAft>
              <a:buSzPts val="1400"/>
              <a:buNone/>
            </a:pPr>
            <a:r>
              <a:rPr lang="en-US"/>
              <a:t>SUCHO  was set up by a group of HE staff and researchers. In this initiative, volunteers coming from different professional backgrounds engage in saving by archiving digital content and data of Ukrainian CHIs. This action grew exponentially and now it counts over 1.500 volunteers that have preserved more than 50TB of data.</a:t>
            </a:r>
            <a:endParaRPr/>
          </a:p>
        </p:txBody>
      </p:sp>
      <p:sp>
        <p:nvSpPr>
          <p:cNvPr id="201" name="Google Shape;201;g1b695b2f4ea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b695b2f4e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b695b2f4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g180bdcd9628_0_429"/>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 name="Google Shape;11;g180bdcd9628_0_429"/>
          <p:cNvGrpSpPr/>
          <p:nvPr/>
        </p:nvGrpSpPr>
        <p:grpSpPr>
          <a:xfrm>
            <a:off x="1107036" y="1588427"/>
            <a:ext cx="994316" cy="61102"/>
            <a:chOff x="4580561" y="2589004"/>
            <a:chExt cx="1064464" cy="25200"/>
          </a:xfrm>
        </p:grpSpPr>
        <p:sp>
          <p:nvSpPr>
            <p:cNvPr id="12" name="Google Shape;12;g180bdcd9628_0_429"/>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g180bdcd9628_0_429"/>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g180bdcd9628_0_429"/>
          <p:cNvSpPr txBox="1"/>
          <p:nvPr>
            <p:ph type="title"/>
          </p:nvPr>
        </p:nvSpPr>
        <p:spPr>
          <a:xfrm>
            <a:off x="972600" y="1758200"/>
            <a:ext cx="10251600" cy="713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15" name="Google Shape;15;g180bdcd9628_0_429"/>
          <p:cNvSpPr txBox="1"/>
          <p:nvPr>
            <p:ph idx="1" type="body"/>
          </p:nvPr>
        </p:nvSpPr>
        <p:spPr>
          <a:xfrm>
            <a:off x="972600" y="2771833"/>
            <a:ext cx="10251600" cy="30147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16" name="Google Shape;16;g180bdcd9628_0_429"/>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g180bdcd9628_0_479"/>
          <p:cNvGrpSpPr/>
          <p:nvPr/>
        </p:nvGrpSpPr>
        <p:grpSpPr>
          <a:xfrm>
            <a:off x="1107036" y="5558926"/>
            <a:ext cx="994316" cy="61102"/>
            <a:chOff x="4580561" y="2589004"/>
            <a:chExt cx="1064464" cy="25200"/>
          </a:xfrm>
        </p:grpSpPr>
        <p:sp>
          <p:nvSpPr>
            <p:cNvPr id="75" name="Google Shape;75;g180bdcd9628_0_479"/>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g180bdcd9628_0_479"/>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 name="Google Shape;77;g180bdcd9628_0_479"/>
          <p:cNvSpPr txBox="1"/>
          <p:nvPr>
            <p:ph hasCustomPrompt="1" type="title"/>
          </p:nvPr>
        </p:nvSpPr>
        <p:spPr>
          <a:xfrm>
            <a:off x="972600" y="978600"/>
            <a:ext cx="10251300" cy="16596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chemeClr val="lt1"/>
              </a:buClr>
              <a:buSzPts val="10700"/>
              <a:buNone/>
              <a:defRPr sz="10700">
                <a:solidFill>
                  <a:schemeClr val="lt1"/>
                </a:solidFill>
              </a:defRPr>
            </a:lvl1pPr>
            <a:lvl2pPr lvl="1" algn="l">
              <a:lnSpc>
                <a:spcPct val="100000"/>
              </a:lnSpc>
              <a:spcBef>
                <a:spcPts val="0"/>
              </a:spcBef>
              <a:spcAft>
                <a:spcPts val="0"/>
              </a:spcAft>
              <a:buClr>
                <a:schemeClr val="lt1"/>
              </a:buClr>
              <a:buSzPts val="10700"/>
              <a:buNone/>
              <a:defRPr sz="10700">
                <a:solidFill>
                  <a:schemeClr val="lt1"/>
                </a:solidFill>
              </a:defRPr>
            </a:lvl2pPr>
            <a:lvl3pPr lvl="2" algn="l">
              <a:lnSpc>
                <a:spcPct val="100000"/>
              </a:lnSpc>
              <a:spcBef>
                <a:spcPts val="0"/>
              </a:spcBef>
              <a:spcAft>
                <a:spcPts val="0"/>
              </a:spcAft>
              <a:buClr>
                <a:schemeClr val="lt1"/>
              </a:buClr>
              <a:buSzPts val="10700"/>
              <a:buNone/>
              <a:defRPr sz="10700">
                <a:solidFill>
                  <a:schemeClr val="lt1"/>
                </a:solidFill>
              </a:defRPr>
            </a:lvl3pPr>
            <a:lvl4pPr lvl="3" algn="l">
              <a:lnSpc>
                <a:spcPct val="100000"/>
              </a:lnSpc>
              <a:spcBef>
                <a:spcPts val="0"/>
              </a:spcBef>
              <a:spcAft>
                <a:spcPts val="0"/>
              </a:spcAft>
              <a:buClr>
                <a:schemeClr val="lt1"/>
              </a:buClr>
              <a:buSzPts val="10700"/>
              <a:buNone/>
              <a:defRPr sz="10700">
                <a:solidFill>
                  <a:schemeClr val="lt1"/>
                </a:solidFill>
              </a:defRPr>
            </a:lvl4pPr>
            <a:lvl5pPr lvl="4" algn="l">
              <a:lnSpc>
                <a:spcPct val="100000"/>
              </a:lnSpc>
              <a:spcBef>
                <a:spcPts val="0"/>
              </a:spcBef>
              <a:spcAft>
                <a:spcPts val="0"/>
              </a:spcAft>
              <a:buClr>
                <a:schemeClr val="lt1"/>
              </a:buClr>
              <a:buSzPts val="10700"/>
              <a:buNone/>
              <a:defRPr sz="10700">
                <a:solidFill>
                  <a:schemeClr val="lt1"/>
                </a:solidFill>
              </a:defRPr>
            </a:lvl5pPr>
            <a:lvl6pPr lvl="5" algn="l">
              <a:lnSpc>
                <a:spcPct val="100000"/>
              </a:lnSpc>
              <a:spcBef>
                <a:spcPts val="0"/>
              </a:spcBef>
              <a:spcAft>
                <a:spcPts val="0"/>
              </a:spcAft>
              <a:buClr>
                <a:schemeClr val="lt1"/>
              </a:buClr>
              <a:buSzPts val="10700"/>
              <a:buNone/>
              <a:defRPr sz="10700">
                <a:solidFill>
                  <a:schemeClr val="lt1"/>
                </a:solidFill>
              </a:defRPr>
            </a:lvl6pPr>
            <a:lvl7pPr lvl="6" algn="l">
              <a:lnSpc>
                <a:spcPct val="100000"/>
              </a:lnSpc>
              <a:spcBef>
                <a:spcPts val="0"/>
              </a:spcBef>
              <a:spcAft>
                <a:spcPts val="0"/>
              </a:spcAft>
              <a:buClr>
                <a:schemeClr val="lt1"/>
              </a:buClr>
              <a:buSzPts val="10700"/>
              <a:buNone/>
              <a:defRPr sz="10700">
                <a:solidFill>
                  <a:schemeClr val="lt1"/>
                </a:solidFill>
              </a:defRPr>
            </a:lvl7pPr>
            <a:lvl8pPr lvl="7" algn="l">
              <a:lnSpc>
                <a:spcPct val="100000"/>
              </a:lnSpc>
              <a:spcBef>
                <a:spcPts val="0"/>
              </a:spcBef>
              <a:spcAft>
                <a:spcPts val="0"/>
              </a:spcAft>
              <a:buClr>
                <a:schemeClr val="lt1"/>
              </a:buClr>
              <a:buSzPts val="10700"/>
              <a:buNone/>
              <a:defRPr sz="10700">
                <a:solidFill>
                  <a:schemeClr val="lt1"/>
                </a:solidFill>
              </a:defRPr>
            </a:lvl8pPr>
            <a:lvl9pPr lvl="8" algn="l">
              <a:lnSpc>
                <a:spcPct val="100000"/>
              </a:lnSpc>
              <a:spcBef>
                <a:spcPts val="0"/>
              </a:spcBef>
              <a:spcAft>
                <a:spcPts val="0"/>
              </a:spcAft>
              <a:buClr>
                <a:schemeClr val="lt1"/>
              </a:buClr>
              <a:buSzPts val="10700"/>
              <a:buNone/>
              <a:defRPr sz="10700">
                <a:solidFill>
                  <a:schemeClr val="lt1"/>
                </a:solidFill>
              </a:defRPr>
            </a:lvl9pPr>
          </a:lstStyle>
          <a:p>
            <a:r>
              <a:t>xx%</a:t>
            </a:r>
          </a:p>
        </p:txBody>
      </p:sp>
      <p:sp>
        <p:nvSpPr>
          <p:cNvPr id="78" name="Google Shape;78;g180bdcd9628_0_479"/>
          <p:cNvSpPr txBox="1"/>
          <p:nvPr>
            <p:ph idx="1" type="body"/>
          </p:nvPr>
        </p:nvSpPr>
        <p:spPr>
          <a:xfrm>
            <a:off x="972600" y="3030517"/>
            <a:ext cx="10251300" cy="21072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Clr>
                <a:schemeClr val="lt1"/>
              </a:buClr>
              <a:buSzPts val="1700"/>
              <a:buChar char="●"/>
              <a:defRPr>
                <a:solidFill>
                  <a:schemeClr val="lt1"/>
                </a:solidFill>
              </a:defRPr>
            </a:lvl1pPr>
            <a:lvl2pPr indent="-323850" lvl="1" marL="914400" algn="l">
              <a:lnSpc>
                <a:spcPct val="115000"/>
              </a:lnSpc>
              <a:spcBef>
                <a:spcPts val="0"/>
              </a:spcBef>
              <a:spcAft>
                <a:spcPts val="0"/>
              </a:spcAft>
              <a:buClr>
                <a:schemeClr val="lt1"/>
              </a:buClr>
              <a:buSzPts val="1500"/>
              <a:buChar char="○"/>
              <a:defRPr>
                <a:solidFill>
                  <a:schemeClr val="lt1"/>
                </a:solidFill>
              </a:defRPr>
            </a:lvl2pPr>
            <a:lvl3pPr indent="-323850" lvl="2" marL="1371600" algn="l">
              <a:lnSpc>
                <a:spcPct val="115000"/>
              </a:lnSpc>
              <a:spcBef>
                <a:spcPts val="0"/>
              </a:spcBef>
              <a:spcAft>
                <a:spcPts val="0"/>
              </a:spcAft>
              <a:buClr>
                <a:schemeClr val="lt1"/>
              </a:buClr>
              <a:buSzPts val="1500"/>
              <a:buChar char="■"/>
              <a:defRPr>
                <a:solidFill>
                  <a:schemeClr val="lt1"/>
                </a:solidFill>
              </a:defRPr>
            </a:lvl3pPr>
            <a:lvl4pPr indent="-323850" lvl="3" marL="1828800" algn="l">
              <a:lnSpc>
                <a:spcPct val="115000"/>
              </a:lnSpc>
              <a:spcBef>
                <a:spcPts val="0"/>
              </a:spcBef>
              <a:spcAft>
                <a:spcPts val="0"/>
              </a:spcAft>
              <a:buClr>
                <a:schemeClr val="lt1"/>
              </a:buClr>
              <a:buSzPts val="1500"/>
              <a:buChar char="●"/>
              <a:defRPr>
                <a:solidFill>
                  <a:schemeClr val="lt1"/>
                </a:solidFill>
              </a:defRPr>
            </a:lvl4pPr>
            <a:lvl5pPr indent="-323850" lvl="4" marL="2286000" algn="l">
              <a:lnSpc>
                <a:spcPct val="115000"/>
              </a:lnSpc>
              <a:spcBef>
                <a:spcPts val="0"/>
              </a:spcBef>
              <a:spcAft>
                <a:spcPts val="0"/>
              </a:spcAft>
              <a:buClr>
                <a:schemeClr val="lt1"/>
              </a:buClr>
              <a:buSzPts val="1500"/>
              <a:buChar char="○"/>
              <a:defRPr>
                <a:solidFill>
                  <a:schemeClr val="lt1"/>
                </a:solidFill>
              </a:defRPr>
            </a:lvl5pPr>
            <a:lvl6pPr indent="-323850" lvl="5" marL="2743200" algn="l">
              <a:lnSpc>
                <a:spcPct val="115000"/>
              </a:lnSpc>
              <a:spcBef>
                <a:spcPts val="0"/>
              </a:spcBef>
              <a:spcAft>
                <a:spcPts val="0"/>
              </a:spcAft>
              <a:buClr>
                <a:schemeClr val="lt1"/>
              </a:buClr>
              <a:buSzPts val="1500"/>
              <a:buChar char="■"/>
              <a:defRPr>
                <a:solidFill>
                  <a:schemeClr val="lt1"/>
                </a:solidFill>
              </a:defRPr>
            </a:lvl6pPr>
            <a:lvl7pPr indent="-323850" lvl="6" marL="3200400" algn="l">
              <a:lnSpc>
                <a:spcPct val="115000"/>
              </a:lnSpc>
              <a:spcBef>
                <a:spcPts val="0"/>
              </a:spcBef>
              <a:spcAft>
                <a:spcPts val="0"/>
              </a:spcAft>
              <a:buClr>
                <a:schemeClr val="lt1"/>
              </a:buClr>
              <a:buSzPts val="1500"/>
              <a:buChar char="●"/>
              <a:defRPr>
                <a:solidFill>
                  <a:schemeClr val="lt1"/>
                </a:solidFill>
              </a:defRPr>
            </a:lvl7pPr>
            <a:lvl8pPr indent="-323850" lvl="7" marL="3657600" algn="l">
              <a:lnSpc>
                <a:spcPct val="115000"/>
              </a:lnSpc>
              <a:spcBef>
                <a:spcPts val="0"/>
              </a:spcBef>
              <a:spcAft>
                <a:spcPts val="0"/>
              </a:spcAft>
              <a:buClr>
                <a:schemeClr val="lt1"/>
              </a:buClr>
              <a:buSzPts val="1500"/>
              <a:buChar char="○"/>
              <a:defRPr>
                <a:solidFill>
                  <a:schemeClr val="lt1"/>
                </a:solidFill>
              </a:defRPr>
            </a:lvl8pPr>
            <a:lvl9pPr indent="-323850" lvl="8" marL="4114800" algn="l">
              <a:lnSpc>
                <a:spcPct val="115000"/>
              </a:lnSpc>
              <a:spcBef>
                <a:spcPts val="0"/>
              </a:spcBef>
              <a:spcAft>
                <a:spcPts val="0"/>
              </a:spcAft>
              <a:buClr>
                <a:schemeClr val="lt1"/>
              </a:buClr>
              <a:buSzPts val="1500"/>
              <a:buChar char="■"/>
              <a:defRPr>
                <a:solidFill>
                  <a:schemeClr val="lt1"/>
                </a:solidFill>
              </a:defRPr>
            </a:lvl9pPr>
          </a:lstStyle>
          <a:p/>
        </p:txBody>
      </p:sp>
      <p:sp>
        <p:nvSpPr>
          <p:cNvPr id="79" name="Google Shape;79;g180bdcd9628_0_479"/>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g180bdcd9628_0_486"/>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8" name="Shape 88"/>
        <p:cNvGrpSpPr/>
        <p:nvPr/>
      </p:nvGrpSpPr>
      <p:grpSpPr>
        <a:xfrm>
          <a:off x="0" y="0"/>
          <a:ext cx="0" cy="0"/>
          <a:chOff x="0" y="0"/>
          <a:chExt cx="0" cy="0"/>
        </a:xfrm>
      </p:grpSpPr>
      <p:sp>
        <p:nvSpPr>
          <p:cNvPr id="89" name="Google Shape;89;g1b695b2f4ea_0_6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0" name="Google Shape;90;g1b695b2f4ea_0_6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1" name="Google Shape;91;g1b695b2f4ea_0_6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gradFill>
          <a:gsLst>
            <a:gs pos="0">
              <a:schemeClr val="lt1"/>
            </a:gs>
            <a:gs pos="50000">
              <a:srgbClr val="FAFAFA"/>
            </a:gs>
            <a:gs pos="100000">
              <a:srgbClr val="CECECE"/>
            </a:gs>
          </a:gsLst>
          <a:lin ang="5400012" scaled="0"/>
        </a:gradFill>
      </p:bgPr>
    </p:bg>
    <p:spTree>
      <p:nvGrpSpPr>
        <p:cNvPr id="92" name="Shape 92"/>
        <p:cNvGrpSpPr/>
        <p:nvPr/>
      </p:nvGrpSpPr>
      <p:grpSpPr>
        <a:xfrm>
          <a:off x="0" y="0"/>
          <a:ext cx="0" cy="0"/>
          <a:chOff x="0" y="0"/>
          <a:chExt cx="0" cy="0"/>
        </a:xfrm>
      </p:grpSpPr>
      <p:sp>
        <p:nvSpPr>
          <p:cNvPr id="93" name="Google Shape;93;g1b695b2f4ea_0_68"/>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g1b695b2f4ea_0_68"/>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5" name="Google Shape;95;g1b695b2f4ea_0_68"/>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6" name="Google Shape;96;g1b695b2f4ea_0_68"/>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 name="Google Shape;97;g1b695b2f4ea_0_68"/>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8" name="Google Shape;98;g1b695b2f4ea_0_68"/>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99" name="Google Shape;99;g1b695b2f4ea_0_68"/>
          <p:cNvPicPr preferRelativeResize="0"/>
          <p:nvPr/>
        </p:nvPicPr>
        <p:blipFill rotWithShape="1">
          <a:blip r:embed="rId2">
            <a:alphaModFix/>
          </a:blip>
          <a:srcRect b="0" l="0" r="0" t="0"/>
          <a:stretch/>
        </p:blipFill>
        <p:spPr>
          <a:xfrm>
            <a:off x="0" y="44226"/>
            <a:ext cx="732916" cy="58853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gradFill>
          <a:gsLst>
            <a:gs pos="0">
              <a:schemeClr val="lt1"/>
            </a:gs>
            <a:gs pos="50000">
              <a:srgbClr val="FAFAFA"/>
            </a:gs>
            <a:gs pos="100000">
              <a:srgbClr val="CECECE"/>
            </a:gs>
          </a:gsLst>
          <a:lin ang="5400012" scaled="0"/>
        </a:gradFill>
      </p:bgPr>
    </p:bg>
    <p:spTree>
      <p:nvGrpSpPr>
        <p:cNvPr id="100" name="Shape 100"/>
        <p:cNvGrpSpPr/>
        <p:nvPr/>
      </p:nvGrpSpPr>
      <p:grpSpPr>
        <a:xfrm>
          <a:off x="0" y="0"/>
          <a:ext cx="0" cy="0"/>
          <a:chOff x="0" y="0"/>
          <a:chExt cx="0" cy="0"/>
        </a:xfrm>
      </p:grpSpPr>
      <p:sp>
        <p:nvSpPr>
          <p:cNvPr id="101" name="Google Shape;101;g1b695b2f4ea_0_76"/>
          <p:cNvSpPr txBox="1"/>
          <p:nvPr>
            <p:ph type="title"/>
          </p:nvPr>
        </p:nvSpPr>
        <p:spPr>
          <a:xfrm>
            <a:off x="838200" y="365126"/>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2" name="Google Shape;102;g1b695b2f4ea_0_7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3" name="Google Shape;103;g1b695b2f4ea_0_76"/>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g1b695b2f4ea_0_76"/>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g1b695b2f4ea_0_76"/>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06" name="Google Shape;106;g1b695b2f4ea_0_76"/>
          <p:cNvPicPr preferRelativeResize="0"/>
          <p:nvPr/>
        </p:nvPicPr>
        <p:blipFill rotWithShape="1">
          <a:blip r:embed="rId2">
            <a:alphaModFix/>
          </a:blip>
          <a:srcRect b="0" l="0" r="0" t="0"/>
          <a:stretch/>
        </p:blipFill>
        <p:spPr>
          <a:xfrm>
            <a:off x="0" y="44226"/>
            <a:ext cx="732916" cy="58853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61">
  <p:cSld name="p61">
    <p:spTree>
      <p:nvGrpSpPr>
        <p:cNvPr id="107" name="Shape 107"/>
        <p:cNvGrpSpPr/>
        <p:nvPr/>
      </p:nvGrpSpPr>
      <p:grpSpPr>
        <a:xfrm>
          <a:off x="0" y="0"/>
          <a:ext cx="0" cy="0"/>
          <a:chOff x="0" y="0"/>
          <a:chExt cx="0" cy="0"/>
        </a:xfrm>
      </p:grpSpPr>
      <p:sp>
        <p:nvSpPr>
          <p:cNvPr id="108" name="Google Shape;108;g1b695b2f4ea_0_83"/>
          <p:cNvSpPr/>
          <p:nvPr>
            <p:ph idx="2" type="pic"/>
          </p:nvPr>
        </p:nvSpPr>
        <p:spPr>
          <a:xfrm>
            <a:off x="993644" y="980380"/>
            <a:ext cx="3432000" cy="48972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17" name="Shape 17"/>
        <p:cNvGrpSpPr/>
        <p:nvPr/>
      </p:nvGrpSpPr>
      <p:grpSpPr>
        <a:xfrm>
          <a:off x="0" y="0"/>
          <a:ext cx="0" cy="0"/>
          <a:chOff x="0" y="0"/>
          <a:chExt cx="0" cy="0"/>
        </a:xfrm>
      </p:grpSpPr>
      <p:sp>
        <p:nvSpPr>
          <p:cNvPr id="18" name="Google Shape;18;g180bdcd9628_0_415"/>
          <p:cNvSpPr/>
          <p:nvPr/>
        </p:nvSpPr>
        <p:spPr>
          <a:xfrm>
            <a:off x="0" y="0"/>
            <a:ext cx="12192000" cy="6504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 name="Google Shape;19;g180bdcd9628_0_415"/>
          <p:cNvGrpSpPr/>
          <p:nvPr/>
        </p:nvGrpSpPr>
        <p:grpSpPr>
          <a:xfrm>
            <a:off x="1107036" y="1588427"/>
            <a:ext cx="994316" cy="61102"/>
            <a:chOff x="4580561" y="2589004"/>
            <a:chExt cx="1064464" cy="25200"/>
          </a:xfrm>
        </p:grpSpPr>
        <p:sp>
          <p:nvSpPr>
            <p:cNvPr id="20" name="Google Shape;20;g180bdcd9628_0_415"/>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g180bdcd9628_0_415"/>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 name="Google Shape;22;g180bdcd9628_0_415"/>
          <p:cNvSpPr txBox="1"/>
          <p:nvPr>
            <p:ph type="ctrTitle"/>
          </p:nvPr>
        </p:nvSpPr>
        <p:spPr>
          <a:xfrm>
            <a:off x="972600" y="1763267"/>
            <a:ext cx="10250700" cy="2219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5600"/>
              <a:buNone/>
              <a:defRPr sz="5600"/>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p:txBody>
      </p:sp>
      <p:sp>
        <p:nvSpPr>
          <p:cNvPr id="23" name="Google Shape;23;g180bdcd9628_0_415"/>
          <p:cNvSpPr txBox="1"/>
          <p:nvPr>
            <p:ph idx="1" type="subTitle"/>
          </p:nvPr>
        </p:nvSpPr>
        <p:spPr>
          <a:xfrm>
            <a:off x="972837" y="4230533"/>
            <a:ext cx="10250700" cy="721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4" name="Google Shape;24;g180bdcd9628_0_415"/>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5" name="Shape 25"/>
        <p:cNvGrpSpPr/>
        <p:nvPr/>
      </p:nvGrpSpPr>
      <p:grpSpPr>
        <a:xfrm>
          <a:off x="0" y="0"/>
          <a:ext cx="0" cy="0"/>
          <a:chOff x="0" y="0"/>
          <a:chExt cx="0" cy="0"/>
        </a:xfrm>
      </p:grpSpPr>
      <p:grpSp>
        <p:nvGrpSpPr>
          <p:cNvPr id="26" name="Google Shape;26;g180bdcd9628_0_423"/>
          <p:cNvGrpSpPr/>
          <p:nvPr/>
        </p:nvGrpSpPr>
        <p:grpSpPr>
          <a:xfrm>
            <a:off x="1107036" y="1588427"/>
            <a:ext cx="994316" cy="61102"/>
            <a:chOff x="4580561" y="2589004"/>
            <a:chExt cx="1064464" cy="25200"/>
          </a:xfrm>
        </p:grpSpPr>
        <p:sp>
          <p:nvSpPr>
            <p:cNvPr id="27" name="Google Shape;27;g180bdcd9628_0_423"/>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g180bdcd9628_0_423"/>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 name="Google Shape;29;g180bdcd9628_0_423"/>
          <p:cNvSpPr txBox="1"/>
          <p:nvPr>
            <p:ph type="title"/>
          </p:nvPr>
        </p:nvSpPr>
        <p:spPr>
          <a:xfrm>
            <a:off x="972600" y="1763267"/>
            <a:ext cx="10251300" cy="2024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30" name="Google Shape;30;g180bdcd9628_0_423"/>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g180bdcd9628_0_437"/>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 name="Google Shape;33;g180bdcd9628_0_437"/>
          <p:cNvGrpSpPr/>
          <p:nvPr/>
        </p:nvGrpSpPr>
        <p:grpSpPr>
          <a:xfrm>
            <a:off x="1107036" y="1588427"/>
            <a:ext cx="994316" cy="61102"/>
            <a:chOff x="4580561" y="2589004"/>
            <a:chExt cx="1064464" cy="25200"/>
          </a:xfrm>
        </p:grpSpPr>
        <p:sp>
          <p:nvSpPr>
            <p:cNvPr id="34" name="Google Shape;34;g180bdcd9628_0_437"/>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g180bdcd9628_0_437"/>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 name="Google Shape;36;g180bdcd9628_0_437"/>
          <p:cNvSpPr txBox="1"/>
          <p:nvPr>
            <p:ph type="title"/>
          </p:nvPr>
        </p:nvSpPr>
        <p:spPr>
          <a:xfrm>
            <a:off x="972600" y="1758200"/>
            <a:ext cx="10251300" cy="713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37" name="Google Shape;37;g180bdcd9628_0_437"/>
          <p:cNvSpPr txBox="1"/>
          <p:nvPr>
            <p:ph idx="1" type="body"/>
          </p:nvPr>
        </p:nvSpPr>
        <p:spPr>
          <a:xfrm>
            <a:off x="972434" y="2771833"/>
            <a:ext cx="5032500" cy="30147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38" name="Google Shape;38;g180bdcd9628_0_437"/>
          <p:cNvSpPr txBox="1"/>
          <p:nvPr>
            <p:ph idx="2" type="body"/>
          </p:nvPr>
        </p:nvSpPr>
        <p:spPr>
          <a:xfrm>
            <a:off x="6191471" y="2771833"/>
            <a:ext cx="5032500" cy="30147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39" name="Google Shape;39;g180bdcd9628_0_437"/>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g180bdcd9628_0_446"/>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 name="Google Shape;42;g180bdcd9628_0_446"/>
          <p:cNvGrpSpPr/>
          <p:nvPr/>
        </p:nvGrpSpPr>
        <p:grpSpPr>
          <a:xfrm>
            <a:off x="1107036" y="1588427"/>
            <a:ext cx="994316" cy="61102"/>
            <a:chOff x="4580561" y="2589004"/>
            <a:chExt cx="1064464" cy="25200"/>
          </a:xfrm>
        </p:grpSpPr>
        <p:sp>
          <p:nvSpPr>
            <p:cNvPr id="43" name="Google Shape;43;g180bdcd9628_0_446"/>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g180bdcd9628_0_446"/>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 name="Google Shape;45;g180bdcd9628_0_446"/>
          <p:cNvSpPr txBox="1"/>
          <p:nvPr>
            <p:ph type="title"/>
          </p:nvPr>
        </p:nvSpPr>
        <p:spPr>
          <a:xfrm>
            <a:off x="972600" y="1758200"/>
            <a:ext cx="10251300" cy="713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46" name="Google Shape;46;g180bdcd9628_0_446"/>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g180bdcd9628_0_453"/>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 name="Google Shape;49;g180bdcd9628_0_453"/>
          <p:cNvGrpSpPr/>
          <p:nvPr/>
        </p:nvGrpSpPr>
        <p:grpSpPr>
          <a:xfrm>
            <a:off x="1107036" y="1588427"/>
            <a:ext cx="994316" cy="61102"/>
            <a:chOff x="4580561" y="2589004"/>
            <a:chExt cx="1064464" cy="25200"/>
          </a:xfrm>
        </p:grpSpPr>
        <p:sp>
          <p:nvSpPr>
            <p:cNvPr id="50" name="Google Shape;50;g180bdcd9628_0_453"/>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g180bdcd9628_0_453"/>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 name="Google Shape;52;g180bdcd9628_0_453"/>
          <p:cNvSpPr txBox="1"/>
          <p:nvPr>
            <p:ph type="title"/>
          </p:nvPr>
        </p:nvSpPr>
        <p:spPr>
          <a:xfrm>
            <a:off x="973333" y="1758200"/>
            <a:ext cx="4401300" cy="18420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53" name="Google Shape;53;g180bdcd9628_0_453"/>
          <p:cNvSpPr txBox="1"/>
          <p:nvPr>
            <p:ph idx="1" type="body"/>
          </p:nvPr>
        </p:nvSpPr>
        <p:spPr>
          <a:xfrm>
            <a:off x="961633" y="3708967"/>
            <a:ext cx="4401300" cy="21300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54" name="Google Shape;54;g180bdcd9628_0_453"/>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g180bdcd9628_0_461"/>
          <p:cNvGrpSpPr/>
          <p:nvPr/>
        </p:nvGrpSpPr>
        <p:grpSpPr>
          <a:xfrm>
            <a:off x="1107036" y="5558926"/>
            <a:ext cx="994316" cy="61102"/>
            <a:chOff x="4580561" y="2589004"/>
            <a:chExt cx="1064464" cy="25200"/>
          </a:xfrm>
        </p:grpSpPr>
        <p:sp>
          <p:nvSpPr>
            <p:cNvPr id="57" name="Google Shape;57;g180bdcd9628_0_461"/>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g180bdcd9628_0_461"/>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 name="Google Shape;59;g180bdcd9628_0_461"/>
          <p:cNvSpPr txBox="1"/>
          <p:nvPr>
            <p:ph type="title"/>
          </p:nvPr>
        </p:nvSpPr>
        <p:spPr>
          <a:xfrm>
            <a:off x="972600" y="1152400"/>
            <a:ext cx="9361500" cy="39801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60" name="Google Shape;60;g180bdcd9628_0_461"/>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g180bdcd9628_0_467"/>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3" name="Google Shape;63;g180bdcd9628_0_467"/>
          <p:cNvGrpSpPr/>
          <p:nvPr/>
        </p:nvGrpSpPr>
        <p:grpSpPr>
          <a:xfrm>
            <a:off x="1107036" y="1588427"/>
            <a:ext cx="994316" cy="61102"/>
            <a:chOff x="4580561" y="2589004"/>
            <a:chExt cx="1064464" cy="25200"/>
          </a:xfrm>
        </p:grpSpPr>
        <p:sp>
          <p:nvSpPr>
            <p:cNvPr id="64" name="Google Shape;64;g180bdcd9628_0_467"/>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g180bdcd9628_0_467"/>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 name="Google Shape;66;g180bdcd9628_0_467"/>
          <p:cNvSpPr txBox="1"/>
          <p:nvPr>
            <p:ph type="title"/>
          </p:nvPr>
        </p:nvSpPr>
        <p:spPr>
          <a:xfrm>
            <a:off x="973333" y="1758200"/>
            <a:ext cx="4401300" cy="2249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67" name="Google Shape;67;g180bdcd9628_0_467"/>
          <p:cNvSpPr txBox="1"/>
          <p:nvPr>
            <p:ph idx="1" type="subTitle"/>
          </p:nvPr>
        </p:nvSpPr>
        <p:spPr>
          <a:xfrm>
            <a:off x="966600" y="4215367"/>
            <a:ext cx="4401300" cy="10119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68" name="Google Shape;68;g180bdcd9628_0_467"/>
          <p:cNvSpPr txBox="1"/>
          <p:nvPr>
            <p:ph idx="2" type="body"/>
          </p:nvPr>
        </p:nvSpPr>
        <p:spPr>
          <a:xfrm>
            <a:off x="6898967" y="1803500"/>
            <a:ext cx="4499100" cy="40341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69" name="Google Shape;69;g180bdcd9628_0_467"/>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g180bdcd9628_0_476"/>
          <p:cNvSpPr txBox="1"/>
          <p:nvPr>
            <p:ph idx="1" type="body"/>
          </p:nvPr>
        </p:nvSpPr>
        <p:spPr>
          <a:xfrm>
            <a:off x="966600" y="5830068"/>
            <a:ext cx="10263300" cy="6141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1700"/>
              <a:buNone/>
              <a:defRPr/>
            </a:lvl1pPr>
          </a:lstStyle>
          <a:p/>
        </p:txBody>
      </p:sp>
      <p:sp>
        <p:nvSpPr>
          <p:cNvPr id="72" name="Google Shape;72;g180bdcd9628_0_476"/>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g180bdcd9628_0_41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700"/>
              <a:buFont typeface="Raleway"/>
              <a:buNone/>
              <a:defRPr b="1" i="0" sz="3700" u="none" cap="none" strike="noStrike">
                <a:solidFill>
                  <a:schemeClr val="dk2"/>
                </a:solidFill>
                <a:latin typeface="Raleway"/>
                <a:ea typeface="Raleway"/>
                <a:cs typeface="Raleway"/>
                <a:sym typeface="Raleway"/>
              </a:defRPr>
            </a:lvl9pPr>
          </a:lstStyle>
          <a:p/>
        </p:txBody>
      </p:sp>
      <p:sp>
        <p:nvSpPr>
          <p:cNvPr id="7" name="Google Shape;7;g180bdcd9628_0_41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36550" lvl="0" marL="457200" marR="0" rtl="0" algn="l">
              <a:lnSpc>
                <a:spcPct val="115000"/>
              </a:lnSpc>
              <a:spcBef>
                <a:spcPts val="0"/>
              </a:spcBef>
              <a:spcAft>
                <a:spcPts val="0"/>
              </a:spcAft>
              <a:buClr>
                <a:schemeClr val="accent1"/>
              </a:buClr>
              <a:buSzPts val="1700"/>
              <a:buFont typeface="Lato"/>
              <a:buChar char="●"/>
              <a:defRPr b="0" i="0" sz="1700" u="none" cap="none" strike="noStrike">
                <a:solidFill>
                  <a:schemeClr val="accent1"/>
                </a:solidFill>
                <a:latin typeface="Lato"/>
                <a:ea typeface="Lato"/>
                <a:cs typeface="Lato"/>
                <a:sym typeface="Lato"/>
              </a:defRPr>
            </a:lvl1pPr>
            <a:lvl2pPr indent="-323850" lvl="1" marL="9144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2pPr>
            <a:lvl3pPr indent="-323850" lvl="2" marL="13716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3pPr>
            <a:lvl4pPr indent="-323850" lvl="3" marL="18288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4pPr>
            <a:lvl5pPr indent="-323850" lvl="4" marL="22860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5pPr>
            <a:lvl6pPr indent="-323850" lvl="5" marL="27432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6pPr>
            <a:lvl7pPr indent="-323850" lvl="6" marL="32004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7pPr>
            <a:lvl8pPr indent="-323850" lvl="7" marL="36576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8pPr>
            <a:lvl9pPr indent="-323850" lvl="8" marL="4114800" marR="0" rtl="0" algn="l">
              <a:lnSpc>
                <a:spcPct val="115000"/>
              </a:lnSpc>
              <a:spcBef>
                <a:spcPts val="0"/>
              </a:spcBef>
              <a:spcAft>
                <a:spcPts val="0"/>
              </a:spcAft>
              <a:buClr>
                <a:schemeClr val="accent1"/>
              </a:buClr>
              <a:buSzPts val="1500"/>
              <a:buFont typeface="Lato"/>
              <a:buChar char="■"/>
              <a:defRPr b="0" i="0" sz="1500" u="none" cap="none" strike="noStrike">
                <a:solidFill>
                  <a:schemeClr val="accent1"/>
                </a:solidFill>
                <a:latin typeface="Lato"/>
                <a:ea typeface="Lato"/>
                <a:cs typeface="Lato"/>
                <a:sym typeface="Lato"/>
              </a:defRPr>
            </a:lvl9pPr>
          </a:lstStyle>
          <a:p/>
        </p:txBody>
      </p:sp>
      <p:sp>
        <p:nvSpPr>
          <p:cNvPr id="8" name="Google Shape;8;g180bdcd9628_0_411"/>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g1b695b2f4ea_0_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 name="Google Shape;84;g1b695b2f4ea_0_5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g1b695b2f4ea_0_5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6" name="Google Shape;86;g1b695b2f4ea_0_5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7" name="Google Shape;87;g1b695b2f4ea_0_5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5.png"/><Relationship Id="rId10" Type="http://schemas.openxmlformats.org/officeDocument/2006/relationships/image" Target="../media/image9.png"/><Relationship Id="rId9"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3.png"/><Relationship Id="rId8"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hyperlink" Target="https://sisu.ut.ee/echoing/course-modules?lang=en" TargetMode="External"/><Relationship Id="rId6"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22.png"/><Relationship Id="rId6"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20.png"/><Relationship Id="rId6"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eb2learn.github.io/open-innovation-in-cultural-heritage/main.html" TargetMode="External"/><Relationship Id="rId4" Type="http://schemas.openxmlformats.org/officeDocument/2006/relationships/hyperlink" Target="https://vimeo.com/719772025" TargetMode="External"/><Relationship Id="rId5" Type="http://schemas.openxmlformats.org/officeDocument/2006/relationships/image" Target="../media/image19.jpg"/><Relationship Id="rId6" Type="http://schemas.openxmlformats.org/officeDocument/2006/relationships/image" Target="../media/image18.png"/><Relationship Id="rId7" Type="http://schemas.openxmlformats.org/officeDocument/2006/relationships/hyperlink" Target="https://web2learn.eu/a-series-of-actions-to-support-ukrainian-people-focusing-particularly-on-the-ukrainian-cultural-heritag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 name="Shape 112"/>
        <p:cNvGrpSpPr/>
        <p:nvPr/>
      </p:nvGrpSpPr>
      <p:grpSpPr>
        <a:xfrm>
          <a:off x="0" y="0"/>
          <a:ext cx="0" cy="0"/>
          <a:chOff x="0" y="0"/>
          <a:chExt cx="0" cy="0"/>
        </a:xfrm>
      </p:grpSpPr>
      <p:sp>
        <p:nvSpPr>
          <p:cNvPr id="113" name="Google Shape;113;p1"/>
          <p:cNvSpPr txBox="1"/>
          <p:nvPr>
            <p:ph type="title"/>
          </p:nvPr>
        </p:nvSpPr>
        <p:spPr>
          <a:xfrm>
            <a:off x="972600" y="1758200"/>
            <a:ext cx="10251600" cy="7137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71428"/>
              <a:buFont typeface="Calibri"/>
              <a:buNone/>
            </a:pPr>
            <a:br>
              <a:rPr lang="en-US"/>
            </a:br>
            <a:br>
              <a:rPr lang="en-US"/>
            </a:br>
            <a:endParaRPr/>
          </a:p>
        </p:txBody>
      </p:sp>
      <p:sp>
        <p:nvSpPr>
          <p:cNvPr id="114" name="Google Shape;114;p1"/>
          <p:cNvSpPr txBox="1"/>
          <p:nvPr>
            <p:ph idx="1" type="body"/>
          </p:nvPr>
        </p:nvSpPr>
        <p:spPr>
          <a:xfrm>
            <a:off x="731125" y="2471900"/>
            <a:ext cx="10969800" cy="26376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12903"/>
              <a:buNone/>
            </a:pPr>
            <a:r>
              <a:t/>
            </a:r>
            <a:endParaRPr b="1" sz="2917">
              <a:latin typeface="Quattrocento Sans"/>
              <a:ea typeface="Quattrocento Sans"/>
              <a:cs typeface="Quattrocento Sans"/>
              <a:sym typeface="Quattrocento Sans"/>
            </a:endParaRPr>
          </a:p>
          <a:p>
            <a:pPr indent="0" lvl="0" marL="0" rtl="0" algn="ctr">
              <a:lnSpc>
                <a:spcPct val="100000"/>
              </a:lnSpc>
              <a:spcBef>
                <a:spcPts val="0"/>
              </a:spcBef>
              <a:spcAft>
                <a:spcPts val="0"/>
              </a:spcAft>
              <a:buClr>
                <a:schemeClr val="dk1"/>
              </a:buClr>
              <a:buSzPct val="102895"/>
              <a:buNone/>
            </a:pPr>
            <a:r>
              <a:rPr lang="en-US" sz="3201">
                <a:latin typeface="Raleway Medium"/>
                <a:ea typeface="Raleway Medium"/>
                <a:cs typeface="Raleway Medium"/>
                <a:sym typeface="Raleway Medium"/>
              </a:rPr>
              <a:t>“</a:t>
            </a:r>
            <a:r>
              <a:rPr lang="en-US" sz="3501">
                <a:latin typeface="Raleway Medium"/>
                <a:ea typeface="Raleway Medium"/>
                <a:cs typeface="Raleway Medium"/>
                <a:sym typeface="Raleway Medium"/>
              </a:rPr>
              <a:t>Module 1: Open innovation in academia-society cooperation: examples of cultural heritage preservation in situations of crisis”</a:t>
            </a:r>
            <a:endParaRPr sz="3501">
              <a:latin typeface="Raleway Medium"/>
              <a:ea typeface="Raleway Medium"/>
              <a:cs typeface="Raleway Medium"/>
              <a:sym typeface="Raleway Medium"/>
            </a:endParaRPr>
          </a:p>
          <a:p>
            <a:pPr indent="0" lvl="0" marL="0" rtl="0" algn="ctr">
              <a:lnSpc>
                <a:spcPct val="90000"/>
              </a:lnSpc>
              <a:spcBef>
                <a:spcPts val="0"/>
              </a:spcBef>
              <a:spcAft>
                <a:spcPts val="0"/>
              </a:spcAft>
              <a:buClr>
                <a:schemeClr val="dk1"/>
              </a:buClr>
              <a:buSzPct val="117647"/>
              <a:buNone/>
            </a:pPr>
            <a:r>
              <a:t/>
            </a:r>
            <a:endParaRPr sz="2800">
              <a:latin typeface="Raleway Medium"/>
              <a:ea typeface="Raleway Medium"/>
              <a:cs typeface="Raleway Medium"/>
              <a:sym typeface="Raleway Medium"/>
            </a:endParaRPr>
          </a:p>
          <a:p>
            <a:pPr indent="0" lvl="0" marL="0" rtl="0" algn="ctr">
              <a:lnSpc>
                <a:spcPct val="100000"/>
              </a:lnSpc>
              <a:spcBef>
                <a:spcPts val="0"/>
              </a:spcBef>
              <a:spcAft>
                <a:spcPts val="0"/>
              </a:spcAft>
              <a:buClr>
                <a:schemeClr val="dk1"/>
              </a:buClr>
              <a:buSzPct val="114419"/>
              <a:buNone/>
            </a:pPr>
            <a:r>
              <a:rPr lang="en-US" sz="2878">
                <a:latin typeface="Raleway Medium"/>
                <a:ea typeface="Raleway Medium"/>
                <a:cs typeface="Raleway Medium"/>
                <a:sym typeface="Raleway Medium"/>
              </a:rPr>
              <a:t>Web2Learn team: </a:t>
            </a:r>
            <a:r>
              <a:rPr lang="en-US" sz="2878">
                <a:latin typeface="Raleway Medium"/>
                <a:ea typeface="Raleway Medium"/>
                <a:cs typeface="Raleway Medium"/>
                <a:sym typeface="Raleway Medium"/>
              </a:rPr>
              <a:t>Katerina Zourou, </a:t>
            </a:r>
            <a:r>
              <a:rPr lang="en-US" sz="2878">
                <a:latin typeface="Raleway Medium"/>
                <a:ea typeface="Raleway Medium"/>
                <a:cs typeface="Raleway Medium"/>
                <a:sym typeface="Raleway Medium"/>
              </a:rPr>
              <a:t>Stefania Oikonomou, </a:t>
            </a:r>
            <a:endParaRPr sz="2878">
              <a:latin typeface="Raleway Medium"/>
              <a:ea typeface="Raleway Medium"/>
              <a:cs typeface="Raleway Medium"/>
              <a:sym typeface="Raleway Medium"/>
            </a:endParaRPr>
          </a:p>
          <a:p>
            <a:pPr indent="0" lvl="0" marL="0" rtl="0" algn="ctr">
              <a:lnSpc>
                <a:spcPct val="100000"/>
              </a:lnSpc>
              <a:spcBef>
                <a:spcPts val="0"/>
              </a:spcBef>
              <a:spcAft>
                <a:spcPts val="0"/>
              </a:spcAft>
              <a:buClr>
                <a:schemeClr val="dk1"/>
              </a:buClr>
              <a:buSzPct val="114419"/>
              <a:buNone/>
            </a:pPr>
            <a:r>
              <a:rPr lang="en-US" sz="2878">
                <a:latin typeface="Raleway Medium"/>
                <a:ea typeface="Raleway Medium"/>
                <a:cs typeface="Raleway Medium"/>
                <a:sym typeface="Raleway Medium"/>
              </a:rPr>
              <a:t>Mariana Ziku, Anna Skowron </a:t>
            </a:r>
            <a:endParaRPr sz="2878">
              <a:latin typeface="Raleway Medium"/>
              <a:ea typeface="Raleway Medium"/>
              <a:cs typeface="Raleway Medium"/>
              <a:sym typeface="Raleway Medium"/>
            </a:endParaRPr>
          </a:p>
          <a:p>
            <a:pPr indent="0" lvl="0" marL="0" rtl="0" algn="ctr">
              <a:lnSpc>
                <a:spcPct val="90000"/>
              </a:lnSpc>
              <a:spcBef>
                <a:spcPts val="0"/>
              </a:spcBef>
              <a:spcAft>
                <a:spcPts val="0"/>
              </a:spcAft>
              <a:buClr>
                <a:schemeClr val="dk1"/>
              </a:buClr>
              <a:buSzPct val="149182"/>
              <a:buNone/>
            </a:pPr>
            <a:r>
              <a:rPr lang="en-US" sz="2208">
                <a:latin typeface="Raleway Medium"/>
                <a:ea typeface="Raleway Medium"/>
                <a:cs typeface="Raleway Medium"/>
                <a:sym typeface="Raleway Medium"/>
              </a:rPr>
              <a:t>March 7, 2023</a:t>
            </a:r>
            <a:endParaRPr b="1" sz="2800"/>
          </a:p>
        </p:txBody>
      </p:sp>
      <p:sp>
        <p:nvSpPr>
          <p:cNvPr id="115" name="Google Shape;115;p1"/>
          <p:cNvSpPr/>
          <p:nvPr/>
        </p:nvSpPr>
        <p:spPr>
          <a:xfrm>
            <a:off x="10391848" y="136524"/>
            <a:ext cx="7896151" cy="4571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Echoing Logo" id="116" name="Google Shape;116;p1"/>
          <p:cNvPicPr preferRelativeResize="0"/>
          <p:nvPr/>
        </p:nvPicPr>
        <p:blipFill rotWithShape="1">
          <a:blip r:embed="rId3">
            <a:alphaModFix/>
          </a:blip>
          <a:srcRect b="0" l="0" r="0" t="0"/>
          <a:stretch/>
        </p:blipFill>
        <p:spPr>
          <a:xfrm>
            <a:off x="3305300" y="807425"/>
            <a:ext cx="4934250" cy="1853083"/>
          </a:xfrm>
          <a:prstGeom prst="rect">
            <a:avLst/>
          </a:prstGeom>
          <a:noFill/>
          <a:ln>
            <a:noFill/>
          </a:ln>
        </p:spPr>
      </p:pic>
      <p:sp>
        <p:nvSpPr>
          <p:cNvPr id="117" name="Google Shape;117;p1"/>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18" name="Google Shape;118;p1"/>
          <p:cNvSpPr/>
          <p:nvPr/>
        </p:nvSpPr>
        <p:spPr>
          <a:xfrm>
            <a:off x="983760" y="4870372"/>
            <a:ext cx="10464510" cy="4571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Logo, company name&#10;&#10;Description automatically generated" id="119" name="Google Shape;119;p1"/>
          <p:cNvPicPr preferRelativeResize="0"/>
          <p:nvPr/>
        </p:nvPicPr>
        <p:blipFill rotWithShape="1">
          <a:blip r:embed="rId4">
            <a:alphaModFix/>
          </a:blip>
          <a:srcRect b="30753" l="0" r="0" t="29502"/>
          <a:stretch/>
        </p:blipFill>
        <p:spPr>
          <a:xfrm>
            <a:off x="1690675" y="5528425"/>
            <a:ext cx="1663925" cy="744575"/>
          </a:xfrm>
          <a:prstGeom prst="rect">
            <a:avLst/>
          </a:prstGeom>
          <a:noFill/>
          <a:ln>
            <a:noFill/>
          </a:ln>
        </p:spPr>
      </p:pic>
      <p:pic>
        <p:nvPicPr>
          <p:cNvPr descr="A picture containing text&#10;&#10;Description automatically generated" id="120" name="Google Shape;120;p1"/>
          <p:cNvPicPr preferRelativeResize="0"/>
          <p:nvPr/>
        </p:nvPicPr>
        <p:blipFill rotWithShape="1">
          <a:blip r:embed="rId5">
            <a:alphaModFix/>
          </a:blip>
          <a:srcRect b="0" l="0" r="0" t="0"/>
          <a:stretch/>
        </p:blipFill>
        <p:spPr>
          <a:xfrm>
            <a:off x="3305300" y="5109420"/>
            <a:ext cx="1380725" cy="1527130"/>
          </a:xfrm>
          <a:prstGeom prst="rect">
            <a:avLst/>
          </a:prstGeom>
          <a:noFill/>
          <a:ln>
            <a:noFill/>
          </a:ln>
        </p:spPr>
      </p:pic>
      <p:pic>
        <p:nvPicPr>
          <p:cNvPr descr="Logo, company name&#10;&#10;Description automatically generated" id="121" name="Google Shape;121;p1"/>
          <p:cNvPicPr preferRelativeResize="0"/>
          <p:nvPr/>
        </p:nvPicPr>
        <p:blipFill rotWithShape="1">
          <a:blip r:embed="rId6">
            <a:alphaModFix/>
          </a:blip>
          <a:srcRect b="0" l="0" r="0" t="0"/>
          <a:stretch/>
        </p:blipFill>
        <p:spPr>
          <a:xfrm>
            <a:off x="4712335" y="5220336"/>
            <a:ext cx="1243345" cy="1538413"/>
          </a:xfrm>
          <a:prstGeom prst="rect">
            <a:avLst/>
          </a:prstGeom>
          <a:noFill/>
          <a:ln>
            <a:noFill/>
          </a:ln>
        </p:spPr>
      </p:pic>
      <p:pic>
        <p:nvPicPr>
          <p:cNvPr descr="A picture containing diagram&#10;&#10;Description automatically generated" id="122" name="Google Shape;122;p1"/>
          <p:cNvPicPr preferRelativeResize="0"/>
          <p:nvPr/>
        </p:nvPicPr>
        <p:blipFill rotWithShape="1">
          <a:blip r:embed="rId7">
            <a:alphaModFix/>
          </a:blip>
          <a:srcRect b="0" l="0" r="0" t="0"/>
          <a:stretch/>
        </p:blipFill>
        <p:spPr>
          <a:xfrm>
            <a:off x="6179750" y="5150290"/>
            <a:ext cx="1412914" cy="1584130"/>
          </a:xfrm>
          <a:prstGeom prst="rect">
            <a:avLst/>
          </a:prstGeom>
          <a:noFill/>
          <a:ln>
            <a:noFill/>
          </a:ln>
        </p:spPr>
      </p:pic>
      <p:sp>
        <p:nvSpPr>
          <p:cNvPr id="123" name="Google Shape;123;p1"/>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Logo, icon&#10;&#10;Description automatically generated" id="124" name="Google Shape;124;p1"/>
          <p:cNvPicPr preferRelativeResize="0"/>
          <p:nvPr/>
        </p:nvPicPr>
        <p:blipFill rotWithShape="1">
          <a:blip r:embed="rId8">
            <a:alphaModFix/>
          </a:blip>
          <a:srcRect b="0" l="0" r="0" t="0"/>
          <a:stretch/>
        </p:blipFill>
        <p:spPr>
          <a:xfrm>
            <a:off x="7739875" y="5141025"/>
            <a:ext cx="1380725" cy="1494300"/>
          </a:xfrm>
          <a:prstGeom prst="rect">
            <a:avLst/>
          </a:prstGeom>
          <a:noFill/>
          <a:ln>
            <a:noFill/>
          </a:ln>
        </p:spPr>
      </p:pic>
      <p:sp>
        <p:nvSpPr>
          <p:cNvPr id="125" name="Google Shape;125;p1"/>
          <p:cNvSpPr/>
          <p:nvPr/>
        </p:nvSpPr>
        <p:spPr>
          <a:xfrm>
            <a:off x="10345691" y="4514017"/>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shape&#10;&#10;Description automatically generated" id="126" name="Google Shape;126;p1"/>
          <p:cNvPicPr preferRelativeResize="0"/>
          <p:nvPr/>
        </p:nvPicPr>
        <p:blipFill rotWithShape="1">
          <a:blip r:embed="rId9">
            <a:alphaModFix/>
          </a:blip>
          <a:srcRect b="0" l="0" r="0" t="0"/>
          <a:stretch/>
        </p:blipFill>
        <p:spPr>
          <a:xfrm>
            <a:off x="9120599" y="5092391"/>
            <a:ext cx="1380725" cy="1596460"/>
          </a:xfrm>
          <a:prstGeom prst="rect">
            <a:avLst/>
          </a:prstGeom>
          <a:noFill/>
          <a:ln>
            <a:noFill/>
          </a:ln>
        </p:spPr>
      </p:pic>
      <p:sp>
        <p:nvSpPr>
          <p:cNvPr id="127" name="Google Shape;127;p1"/>
          <p:cNvSpPr/>
          <p:nvPr/>
        </p:nvSpPr>
        <p:spPr>
          <a:xfrm>
            <a:off x="629587" y="300038"/>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28" name="Google Shape;128;p1"/>
          <p:cNvPicPr preferRelativeResize="0"/>
          <p:nvPr/>
        </p:nvPicPr>
        <p:blipFill rotWithShape="1">
          <a:blip r:embed="rId10">
            <a:alphaModFix/>
          </a:blip>
          <a:srcRect b="0" l="0" r="0" t="0"/>
          <a:stretch/>
        </p:blipFill>
        <p:spPr>
          <a:xfrm>
            <a:off x="7920938" y="1012848"/>
            <a:ext cx="1560124" cy="15807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alpha val="43921"/>
          </a:srgbClr>
        </a:solidFill>
      </p:bgPr>
    </p:bg>
    <p:spTree>
      <p:nvGrpSpPr>
        <p:cNvPr id="132" name="Shape 132"/>
        <p:cNvGrpSpPr/>
        <p:nvPr/>
      </p:nvGrpSpPr>
      <p:grpSpPr>
        <a:xfrm>
          <a:off x="0" y="0"/>
          <a:ext cx="0" cy="0"/>
          <a:chOff x="0" y="0"/>
          <a:chExt cx="0" cy="0"/>
        </a:xfrm>
      </p:grpSpPr>
      <p:sp>
        <p:nvSpPr>
          <p:cNvPr id="133" name="Google Shape;133;g11ac7c7b94a_0_22"/>
          <p:cNvSpPr txBox="1"/>
          <p:nvPr>
            <p:ph type="ctrTitle"/>
          </p:nvPr>
        </p:nvSpPr>
        <p:spPr>
          <a:xfrm>
            <a:off x="1131036" y="1348687"/>
            <a:ext cx="10250700" cy="1565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sz="2500">
                <a:latin typeface="Raleway"/>
                <a:ea typeface="Raleway"/>
                <a:cs typeface="Raleway"/>
                <a:sym typeface="Raleway"/>
              </a:rPr>
              <a:t>Open innovation in academia-society cooperation: examples of cultural heritage preservation in situations of crisis</a:t>
            </a:r>
            <a:endParaRPr sz="2500">
              <a:latin typeface="Raleway"/>
              <a:ea typeface="Raleway"/>
              <a:cs typeface="Raleway"/>
              <a:sym typeface="Raleway"/>
            </a:endParaRPr>
          </a:p>
          <a:p>
            <a:pPr indent="0" lvl="0" marL="0" rtl="0" algn="ctr">
              <a:lnSpc>
                <a:spcPct val="90000"/>
              </a:lnSpc>
              <a:spcBef>
                <a:spcPts val="0"/>
              </a:spcBef>
              <a:spcAft>
                <a:spcPts val="0"/>
              </a:spcAft>
              <a:buClr>
                <a:schemeClr val="dk1"/>
              </a:buClr>
              <a:buSzPts val="6000"/>
              <a:buFont typeface="Calibri"/>
              <a:buNone/>
            </a:pPr>
            <a:r>
              <a:t/>
            </a:r>
            <a:endParaRPr sz="2555"/>
          </a:p>
        </p:txBody>
      </p:sp>
      <p:sp>
        <p:nvSpPr>
          <p:cNvPr id="134" name="Google Shape;134;g11ac7c7b94a_0_22"/>
          <p:cNvSpPr/>
          <p:nvPr/>
        </p:nvSpPr>
        <p:spPr>
          <a:xfrm>
            <a:off x="10391848" y="136524"/>
            <a:ext cx="7896300" cy="45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Echoing Logo" id="135" name="Google Shape;135;g11ac7c7b94a_0_22"/>
          <p:cNvPicPr preferRelativeResize="0"/>
          <p:nvPr/>
        </p:nvPicPr>
        <p:blipFill rotWithShape="1">
          <a:blip r:embed="rId3">
            <a:alphaModFix/>
          </a:blip>
          <a:srcRect b="0" l="0" r="0" t="0"/>
          <a:stretch/>
        </p:blipFill>
        <p:spPr>
          <a:xfrm>
            <a:off x="137150" y="0"/>
            <a:ext cx="1630700" cy="612425"/>
          </a:xfrm>
          <a:prstGeom prst="rect">
            <a:avLst/>
          </a:prstGeom>
          <a:noFill/>
          <a:ln>
            <a:noFill/>
          </a:ln>
        </p:spPr>
      </p:pic>
      <p:sp>
        <p:nvSpPr>
          <p:cNvPr id="136" name="Google Shape;136;g11ac7c7b94a_0_22"/>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37" name="Google Shape;137;g11ac7c7b94a_0_22"/>
          <p:cNvSpPr/>
          <p:nvPr/>
        </p:nvSpPr>
        <p:spPr>
          <a:xfrm>
            <a:off x="983760" y="4870372"/>
            <a:ext cx="10464600" cy="45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 name="Google Shape;138;g11ac7c7b94a_0_22"/>
          <p:cNvSpPr/>
          <p:nvPr/>
        </p:nvSpPr>
        <p:spPr>
          <a:xfrm>
            <a:off x="4865027" y="4560887"/>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 name="Google Shape;139;g11ac7c7b94a_0_22"/>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 name="Google Shape;140;g11ac7c7b94a_0_22"/>
          <p:cNvSpPr/>
          <p:nvPr/>
        </p:nvSpPr>
        <p:spPr>
          <a:xfrm>
            <a:off x="10345691" y="4514017"/>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 name="Google Shape;141;g11ac7c7b94a_0_22"/>
          <p:cNvSpPr/>
          <p:nvPr/>
        </p:nvSpPr>
        <p:spPr>
          <a:xfrm>
            <a:off x="629587" y="300038"/>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42" name="Google Shape;142;g11ac7c7b94a_0_22"/>
          <p:cNvPicPr preferRelativeResize="0"/>
          <p:nvPr/>
        </p:nvPicPr>
        <p:blipFill rotWithShape="1">
          <a:blip r:embed="rId4">
            <a:alphaModFix/>
          </a:blip>
          <a:srcRect b="0" l="0" r="0" t="0"/>
          <a:stretch/>
        </p:blipFill>
        <p:spPr>
          <a:xfrm>
            <a:off x="11506193" y="-15876"/>
            <a:ext cx="668249" cy="677073"/>
          </a:xfrm>
          <a:prstGeom prst="rect">
            <a:avLst/>
          </a:prstGeom>
          <a:noFill/>
          <a:ln>
            <a:noFill/>
          </a:ln>
        </p:spPr>
      </p:pic>
      <p:sp>
        <p:nvSpPr>
          <p:cNvPr id="143" name="Google Shape;143;g11ac7c7b94a_0_22"/>
          <p:cNvSpPr txBox="1"/>
          <p:nvPr>
            <p:ph idx="1" type="subTitle"/>
          </p:nvPr>
        </p:nvSpPr>
        <p:spPr>
          <a:xfrm>
            <a:off x="1131025" y="2699025"/>
            <a:ext cx="6092400" cy="36300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2100"/>
              <a:buNone/>
            </a:pPr>
            <a:r>
              <a:rPr lang="en-US" sz="2700">
                <a:solidFill>
                  <a:srgbClr val="333333"/>
                </a:solidFill>
                <a:latin typeface="Calibri"/>
                <a:ea typeface="Calibri"/>
                <a:cs typeface="Calibri"/>
                <a:sym typeface="Calibri"/>
              </a:rPr>
              <a:t>=&gt; </a:t>
            </a:r>
            <a:r>
              <a:rPr lang="en-US" sz="2700">
                <a:solidFill>
                  <a:srgbClr val="333333"/>
                </a:solidFill>
                <a:latin typeface="Calibri"/>
                <a:ea typeface="Calibri"/>
                <a:cs typeface="Calibri"/>
                <a:sym typeface="Calibri"/>
              </a:rPr>
              <a:t>To </a:t>
            </a:r>
            <a:r>
              <a:rPr b="1" lang="en-US" sz="2700">
                <a:solidFill>
                  <a:srgbClr val="333333"/>
                </a:solidFill>
                <a:latin typeface="Calibri"/>
                <a:ea typeface="Calibri"/>
                <a:cs typeface="Calibri"/>
                <a:sym typeface="Calibri"/>
              </a:rPr>
              <a:t>act </a:t>
            </a:r>
            <a:r>
              <a:rPr lang="en-US" sz="2700">
                <a:solidFill>
                  <a:srgbClr val="333333"/>
                </a:solidFill>
                <a:latin typeface="Calibri"/>
                <a:ea typeface="Calibri"/>
                <a:cs typeface="Calibri"/>
                <a:sym typeface="Calibri"/>
              </a:rPr>
              <a:t>for the cultural heritage sector, and to </a:t>
            </a:r>
            <a:r>
              <a:rPr b="1" lang="en-US" sz="2700">
                <a:solidFill>
                  <a:srgbClr val="333333"/>
                </a:solidFill>
                <a:latin typeface="Calibri"/>
                <a:ea typeface="Calibri"/>
                <a:cs typeface="Calibri"/>
                <a:sym typeface="Calibri"/>
              </a:rPr>
              <a:t>raise awareness</a:t>
            </a:r>
            <a:r>
              <a:rPr lang="en-US" sz="2700">
                <a:solidFill>
                  <a:srgbClr val="333333"/>
                </a:solidFill>
                <a:latin typeface="Calibri"/>
                <a:ea typeface="Calibri"/>
                <a:cs typeface="Calibri"/>
                <a:sym typeface="Calibri"/>
              </a:rPr>
              <a:t> of the action-driven impact of </a:t>
            </a:r>
            <a:r>
              <a:rPr b="1" lang="en-US" sz="2700">
                <a:solidFill>
                  <a:srgbClr val="333333"/>
                </a:solidFill>
                <a:latin typeface="Calibri"/>
                <a:ea typeface="Calibri"/>
                <a:cs typeface="Calibri"/>
                <a:sym typeface="Calibri"/>
              </a:rPr>
              <a:t>citizens</a:t>
            </a:r>
            <a:r>
              <a:rPr lang="en-US" sz="2700">
                <a:solidFill>
                  <a:srgbClr val="333333"/>
                </a:solidFill>
                <a:latin typeface="Calibri"/>
                <a:ea typeface="Calibri"/>
                <a:cs typeface="Calibri"/>
                <a:sym typeface="Calibri"/>
              </a:rPr>
              <a:t> to preserve a cultural continuum in an armed conflict. </a:t>
            </a:r>
            <a:endParaRPr sz="2600">
              <a:solidFill>
                <a:srgbClr val="333333"/>
              </a:solidFill>
              <a:latin typeface="Calibri"/>
              <a:ea typeface="Calibri"/>
              <a:cs typeface="Calibri"/>
              <a:sym typeface="Calibri"/>
            </a:endParaRPr>
          </a:p>
          <a:p>
            <a:pPr indent="0" lvl="0" marL="0" rtl="0" algn="l">
              <a:lnSpc>
                <a:spcPct val="100000"/>
              </a:lnSpc>
              <a:spcBef>
                <a:spcPts val="0"/>
              </a:spcBef>
              <a:spcAft>
                <a:spcPts val="0"/>
              </a:spcAft>
              <a:buSzPts val="2100"/>
              <a:buNone/>
            </a:pPr>
            <a:r>
              <a:t/>
            </a:r>
            <a:endParaRPr sz="2700">
              <a:latin typeface="Calibri"/>
              <a:ea typeface="Calibri"/>
              <a:cs typeface="Calibri"/>
              <a:sym typeface="Calibri"/>
            </a:endParaRPr>
          </a:p>
          <a:p>
            <a:pPr indent="0" lvl="0" marL="0" rtl="0" algn="l">
              <a:lnSpc>
                <a:spcPct val="100000"/>
              </a:lnSpc>
              <a:spcBef>
                <a:spcPts val="0"/>
              </a:spcBef>
              <a:spcAft>
                <a:spcPts val="0"/>
              </a:spcAft>
              <a:buSzPts val="2100"/>
              <a:buNone/>
            </a:pPr>
            <a:r>
              <a:rPr b="1" lang="en-US" sz="2700">
                <a:solidFill>
                  <a:schemeClr val="dk2"/>
                </a:solidFill>
                <a:latin typeface="Calibri"/>
                <a:ea typeface="Calibri"/>
                <a:cs typeface="Calibri"/>
                <a:sym typeface="Calibri"/>
              </a:rPr>
              <a:t>Special case stud</a:t>
            </a:r>
            <a:r>
              <a:rPr b="1" lang="en-US" sz="2700">
                <a:solidFill>
                  <a:schemeClr val="dk2"/>
                </a:solidFill>
                <a:latin typeface="Calibri"/>
                <a:ea typeface="Calibri"/>
                <a:cs typeface="Calibri"/>
                <a:sym typeface="Calibri"/>
              </a:rPr>
              <a:t>y: Ukrainian cultural heritage under threat</a:t>
            </a:r>
            <a:endParaRPr b="1" sz="2700">
              <a:solidFill>
                <a:schemeClr val="dk2"/>
              </a:solidFill>
              <a:latin typeface="Calibri"/>
              <a:ea typeface="Calibri"/>
              <a:cs typeface="Calibri"/>
              <a:sym typeface="Calibri"/>
            </a:endParaRPr>
          </a:p>
        </p:txBody>
      </p:sp>
      <p:sp>
        <p:nvSpPr>
          <p:cNvPr id="144" name="Google Shape;144;g11ac7c7b94a_0_22"/>
          <p:cNvSpPr txBox="1"/>
          <p:nvPr/>
        </p:nvSpPr>
        <p:spPr>
          <a:xfrm>
            <a:off x="6977701" y="4607718"/>
            <a:ext cx="52206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700" u="sng" cap="none" strike="noStrike">
                <a:solidFill>
                  <a:srgbClr val="000000"/>
                </a:solidFill>
                <a:latin typeface="Arial"/>
                <a:ea typeface="Arial"/>
                <a:cs typeface="Arial"/>
                <a:sym typeface="Arial"/>
                <a:hlinkClick r:id="rId5">
                  <a:extLst>
                    <a:ext uri="{A12FA001-AC4F-418D-AE19-62706E023703}">
                      <ahyp:hlinkClr val="tx"/>
                    </a:ext>
                  </a:extLst>
                </a:hlinkClick>
              </a:rPr>
              <a:t>https://sisu.ut.ee/echoing/course-modules?lang=en</a:t>
            </a:r>
            <a:r>
              <a:rPr b="0" i="0" lang="en-US" sz="1700" u="none" cap="none" strike="noStrike">
                <a:solidFill>
                  <a:srgbClr val="000000"/>
                </a:solidFill>
                <a:latin typeface="Arial"/>
                <a:ea typeface="Arial"/>
                <a:cs typeface="Arial"/>
                <a:sym typeface="Arial"/>
              </a:rPr>
              <a:t> </a:t>
            </a:r>
            <a:endParaRPr b="0" i="0" sz="1700" u="none" cap="none" strike="noStrike">
              <a:solidFill>
                <a:srgbClr val="000000"/>
              </a:solidFill>
              <a:latin typeface="Arial"/>
              <a:ea typeface="Arial"/>
              <a:cs typeface="Arial"/>
              <a:sym typeface="Arial"/>
            </a:endParaRPr>
          </a:p>
        </p:txBody>
      </p:sp>
      <p:pic>
        <p:nvPicPr>
          <p:cNvPr id="145" name="Google Shape;145;g11ac7c7b94a_0_22"/>
          <p:cNvPicPr preferRelativeResize="0"/>
          <p:nvPr/>
        </p:nvPicPr>
        <p:blipFill rotWithShape="1">
          <a:blip r:embed="rId6">
            <a:alphaModFix/>
          </a:blip>
          <a:srcRect b="0" l="0" r="0" t="0"/>
          <a:stretch/>
        </p:blipFill>
        <p:spPr>
          <a:xfrm>
            <a:off x="6977700" y="2699025"/>
            <a:ext cx="4885500" cy="1915500"/>
          </a:xfrm>
          <a:prstGeom prst="roundRect">
            <a:avLst>
              <a:gd fmla="val 16667" name="adj"/>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alpha val="38823"/>
          </a:srgbClr>
        </a:solidFill>
      </p:bgPr>
    </p:bg>
    <p:spTree>
      <p:nvGrpSpPr>
        <p:cNvPr id="149" name="Shape 149"/>
        <p:cNvGrpSpPr/>
        <p:nvPr/>
      </p:nvGrpSpPr>
      <p:grpSpPr>
        <a:xfrm>
          <a:off x="0" y="0"/>
          <a:ext cx="0" cy="0"/>
          <a:chOff x="0" y="0"/>
          <a:chExt cx="0" cy="0"/>
        </a:xfrm>
      </p:grpSpPr>
      <p:sp>
        <p:nvSpPr>
          <p:cNvPr id="150" name="Google Shape;150;g180bdcd9628_0_489"/>
          <p:cNvSpPr txBox="1"/>
          <p:nvPr>
            <p:ph type="ctrTitle"/>
          </p:nvPr>
        </p:nvSpPr>
        <p:spPr>
          <a:xfrm>
            <a:off x="970660" y="903013"/>
            <a:ext cx="10250700" cy="129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sz="2800"/>
              <a:t>Learning objectives</a:t>
            </a:r>
            <a:endParaRPr sz="2800"/>
          </a:p>
          <a:p>
            <a:pPr indent="0" lvl="0" marL="0" rtl="0" algn="ctr">
              <a:lnSpc>
                <a:spcPct val="90000"/>
              </a:lnSpc>
              <a:spcBef>
                <a:spcPts val="0"/>
              </a:spcBef>
              <a:spcAft>
                <a:spcPts val="0"/>
              </a:spcAft>
              <a:buClr>
                <a:schemeClr val="dk1"/>
              </a:buClr>
              <a:buSzPts val="6000"/>
              <a:buFont typeface="Calibri"/>
              <a:buNone/>
            </a:pPr>
            <a:r>
              <a:t/>
            </a:r>
            <a:endParaRPr sz="2555"/>
          </a:p>
          <a:p>
            <a:pPr indent="0" lvl="0" marL="0" rtl="0" algn="ctr">
              <a:lnSpc>
                <a:spcPct val="90000"/>
              </a:lnSpc>
              <a:spcBef>
                <a:spcPts val="0"/>
              </a:spcBef>
              <a:spcAft>
                <a:spcPts val="0"/>
              </a:spcAft>
              <a:buClr>
                <a:schemeClr val="dk1"/>
              </a:buClr>
              <a:buSzPts val="6000"/>
              <a:buFont typeface="Calibri"/>
              <a:buNone/>
            </a:pPr>
            <a:r>
              <a:t/>
            </a:r>
            <a:endParaRPr sz="2555"/>
          </a:p>
        </p:txBody>
      </p:sp>
      <p:sp>
        <p:nvSpPr>
          <p:cNvPr id="151" name="Google Shape;151;g180bdcd9628_0_489"/>
          <p:cNvSpPr/>
          <p:nvPr/>
        </p:nvSpPr>
        <p:spPr>
          <a:xfrm>
            <a:off x="10391848" y="136524"/>
            <a:ext cx="7896300" cy="45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Echoing Logo" id="152" name="Google Shape;152;g180bdcd9628_0_489"/>
          <p:cNvPicPr preferRelativeResize="0"/>
          <p:nvPr/>
        </p:nvPicPr>
        <p:blipFill rotWithShape="1">
          <a:blip r:embed="rId3">
            <a:alphaModFix/>
          </a:blip>
          <a:srcRect b="0" l="0" r="0" t="0"/>
          <a:stretch/>
        </p:blipFill>
        <p:spPr>
          <a:xfrm>
            <a:off x="137150" y="0"/>
            <a:ext cx="1630700" cy="612425"/>
          </a:xfrm>
          <a:prstGeom prst="rect">
            <a:avLst/>
          </a:prstGeom>
          <a:noFill/>
          <a:ln>
            <a:noFill/>
          </a:ln>
        </p:spPr>
      </p:pic>
      <p:sp>
        <p:nvSpPr>
          <p:cNvPr id="153" name="Google Shape;153;g180bdcd9628_0_489"/>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54" name="Google Shape;154;g180bdcd9628_0_489"/>
          <p:cNvSpPr/>
          <p:nvPr/>
        </p:nvSpPr>
        <p:spPr>
          <a:xfrm>
            <a:off x="983760" y="4870372"/>
            <a:ext cx="10464600" cy="45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 name="Google Shape;155;g180bdcd9628_0_489"/>
          <p:cNvSpPr/>
          <p:nvPr/>
        </p:nvSpPr>
        <p:spPr>
          <a:xfrm>
            <a:off x="3730672" y="4870371"/>
            <a:ext cx="9983400" cy="45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 name="Google Shape;156;g180bdcd9628_0_489"/>
          <p:cNvSpPr/>
          <p:nvPr/>
        </p:nvSpPr>
        <p:spPr>
          <a:xfrm>
            <a:off x="4865027" y="4560887"/>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7" name="Google Shape;157;g180bdcd9628_0_489"/>
          <p:cNvSpPr/>
          <p:nvPr/>
        </p:nvSpPr>
        <p:spPr>
          <a:xfrm flipH="1" rot="10800000">
            <a:off x="6941997" y="4444883"/>
            <a:ext cx="12132600" cy="45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 name="Google Shape;158;g180bdcd9628_0_489"/>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 name="Google Shape;159;g180bdcd9628_0_489"/>
          <p:cNvSpPr/>
          <p:nvPr/>
        </p:nvSpPr>
        <p:spPr>
          <a:xfrm>
            <a:off x="10345691" y="4514017"/>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 name="Google Shape;160;g180bdcd9628_0_489"/>
          <p:cNvSpPr/>
          <p:nvPr/>
        </p:nvSpPr>
        <p:spPr>
          <a:xfrm>
            <a:off x="629587" y="300038"/>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61" name="Google Shape;161;g180bdcd9628_0_489"/>
          <p:cNvPicPr preferRelativeResize="0"/>
          <p:nvPr/>
        </p:nvPicPr>
        <p:blipFill rotWithShape="1">
          <a:blip r:embed="rId4">
            <a:alphaModFix/>
          </a:blip>
          <a:srcRect b="0" l="0" r="0" t="0"/>
          <a:stretch/>
        </p:blipFill>
        <p:spPr>
          <a:xfrm>
            <a:off x="11506193" y="-15876"/>
            <a:ext cx="668249" cy="677073"/>
          </a:xfrm>
          <a:prstGeom prst="rect">
            <a:avLst/>
          </a:prstGeom>
          <a:noFill/>
          <a:ln>
            <a:noFill/>
          </a:ln>
        </p:spPr>
      </p:pic>
      <p:sp>
        <p:nvSpPr>
          <p:cNvPr id="162" name="Google Shape;162;g180bdcd9628_0_489"/>
          <p:cNvSpPr txBox="1"/>
          <p:nvPr>
            <p:ph idx="1" type="subTitle"/>
          </p:nvPr>
        </p:nvSpPr>
        <p:spPr>
          <a:xfrm>
            <a:off x="730650" y="1711375"/>
            <a:ext cx="10490700" cy="3992400"/>
          </a:xfrm>
          <a:prstGeom prst="rect">
            <a:avLst/>
          </a:prstGeom>
          <a:noFill/>
          <a:ln>
            <a:noFill/>
          </a:ln>
        </p:spPr>
        <p:txBody>
          <a:bodyPr anchorCtr="0" anchor="t" bIns="121900" lIns="121900" spcFirstLastPara="1" rIns="121900" wrap="square" tIns="121900">
            <a:noAutofit/>
          </a:bodyPr>
          <a:lstStyle/>
          <a:p>
            <a:pPr indent="-615950" lvl="0" marL="628650" rtl="0" algn="l">
              <a:lnSpc>
                <a:spcPct val="115000"/>
              </a:lnSpc>
              <a:spcBef>
                <a:spcPts val="0"/>
              </a:spcBef>
              <a:spcAft>
                <a:spcPts val="0"/>
              </a:spcAft>
              <a:buSzPts val="2500"/>
              <a:buFont typeface="Calibri"/>
              <a:buAutoNum type="arabicPeriod"/>
            </a:pPr>
            <a:r>
              <a:rPr i="0" lang="en-US" sz="2775">
                <a:solidFill>
                  <a:schemeClr val="dk2"/>
                </a:solidFill>
                <a:latin typeface="Calibri"/>
                <a:ea typeface="Calibri"/>
                <a:cs typeface="Calibri"/>
                <a:sym typeface="Calibri"/>
              </a:rPr>
              <a:t>Understand </a:t>
            </a:r>
            <a:r>
              <a:rPr i="0" lang="en-US" sz="2775">
                <a:solidFill>
                  <a:schemeClr val="accent3"/>
                </a:solidFill>
                <a:latin typeface="Calibri"/>
                <a:ea typeface="Calibri"/>
                <a:cs typeface="Calibri"/>
                <a:sym typeface="Calibri"/>
              </a:rPr>
              <a:t>open innovation as a form </a:t>
            </a:r>
            <a:r>
              <a:rPr i="0" lang="en-US" sz="2775">
                <a:solidFill>
                  <a:schemeClr val="dk2"/>
                </a:solidFill>
                <a:latin typeface="Calibri"/>
                <a:ea typeface="Calibri"/>
                <a:cs typeface="Calibri"/>
                <a:sym typeface="Calibri"/>
              </a:rPr>
              <a:t>and a means </a:t>
            </a:r>
            <a:r>
              <a:rPr i="0" lang="en-US" sz="2775">
                <a:solidFill>
                  <a:schemeClr val="accent3"/>
                </a:solidFill>
                <a:latin typeface="Calibri"/>
                <a:ea typeface="Calibri"/>
                <a:cs typeface="Calibri"/>
                <a:sym typeface="Calibri"/>
              </a:rPr>
              <a:t>of citizen engagement</a:t>
            </a:r>
            <a:r>
              <a:rPr i="0" lang="en-US" sz="2775">
                <a:solidFill>
                  <a:schemeClr val="dk2"/>
                </a:solidFill>
                <a:latin typeface="Calibri"/>
                <a:ea typeface="Calibri"/>
                <a:cs typeface="Calibri"/>
                <a:sym typeface="Calibri"/>
              </a:rPr>
              <a:t>;</a:t>
            </a:r>
            <a:endParaRPr sz="1397">
              <a:latin typeface="Calibri"/>
              <a:ea typeface="Calibri"/>
              <a:cs typeface="Calibri"/>
              <a:sym typeface="Calibri"/>
            </a:endParaRPr>
          </a:p>
          <a:p>
            <a:pPr indent="-615950" lvl="0" marL="628650" rtl="0" algn="l">
              <a:lnSpc>
                <a:spcPct val="115000"/>
              </a:lnSpc>
              <a:spcBef>
                <a:spcPts val="1000"/>
              </a:spcBef>
              <a:spcAft>
                <a:spcPts val="0"/>
              </a:spcAft>
              <a:buSzPts val="2500"/>
              <a:buFont typeface="Calibri"/>
              <a:buAutoNum type="arabicPeriod"/>
            </a:pPr>
            <a:r>
              <a:rPr i="0" lang="en-US" sz="2775">
                <a:solidFill>
                  <a:schemeClr val="dk2"/>
                </a:solidFill>
                <a:latin typeface="Calibri"/>
                <a:ea typeface="Calibri"/>
                <a:cs typeface="Calibri"/>
                <a:sym typeface="Calibri"/>
              </a:rPr>
              <a:t>Identify how </a:t>
            </a:r>
            <a:r>
              <a:rPr i="0" lang="en-US" sz="2775">
                <a:solidFill>
                  <a:schemeClr val="accent3"/>
                </a:solidFill>
                <a:latin typeface="Calibri"/>
                <a:ea typeface="Calibri"/>
                <a:cs typeface="Calibri"/>
                <a:sym typeface="Calibri"/>
              </a:rPr>
              <a:t>academia-society cooperation in crises </a:t>
            </a:r>
            <a:r>
              <a:rPr i="0" lang="en-US" sz="2775">
                <a:solidFill>
                  <a:schemeClr val="dk2"/>
                </a:solidFill>
                <a:latin typeface="Calibri"/>
                <a:ea typeface="Calibri"/>
                <a:cs typeface="Calibri"/>
                <a:sym typeface="Calibri"/>
              </a:rPr>
              <a:t>has been further developed through open innovation;</a:t>
            </a:r>
            <a:endParaRPr sz="1397">
              <a:latin typeface="Calibri"/>
              <a:ea typeface="Calibri"/>
              <a:cs typeface="Calibri"/>
              <a:sym typeface="Calibri"/>
            </a:endParaRPr>
          </a:p>
          <a:p>
            <a:pPr indent="-615950" lvl="0" marL="628650" rtl="0" algn="l">
              <a:lnSpc>
                <a:spcPct val="115000"/>
              </a:lnSpc>
              <a:spcBef>
                <a:spcPts val="1000"/>
              </a:spcBef>
              <a:spcAft>
                <a:spcPts val="0"/>
              </a:spcAft>
              <a:buSzPts val="2500"/>
              <a:buFont typeface="Calibri"/>
              <a:buAutoNum type="arabicPeriod"/>
            </a:pPr>
            <a:r>
              <a:rPr i="0" lang="en-US" sz="2775">
                <a:solidFill>
                  <a:schemeClr val="dk2"/>
                </a:solidFill>
                <a:latin typeface="Calibri"/>
                <a:ea typeface="Calibri"/>
                <a:cs typeface="Calibri"/>
                <a:sym typeface="Calibri"/>
              </a:rPr>
              <a:t>Analyse </a:t>
            </a:r>
            <a:r>
              <a:rPr i="0" lang="en-US" sz="2775">
                <a:solidFill>
                  <a:schemeClr val="accent3"/>
                </a:solidFill>
                <a:latin typeface="Calibri"/>
                <a:ea typeface="Calibri"/>
                <a:cs typeface="Calibri"/>
                <a:sym typeface="Calibri"/>
              </a:rPr>
              <a:t>concrete examples </a:t>
            </a:r>
            <a:r>
              <a:rPr i="0" lang="en-US" sz="2775">
                <a:solidFill>
                  <a:schemeClr val="dk2"/>
                </a:solidFill>
                <a:latin typeface="Calibri"/>
                <a:ea typeface="Calibri"/>
                <a:cs typeface="Calibri"/>
                <a:sym typeface="Calibri"/>
              </a:rPr>
              <a:t>of open innovation-driven initiatives in the cultural heritage sector to tackle the </a:t>
            </a:r>
            <a:r>
              <a:rPr i="0" lang="en-US" sz="2775">
                <a:solidFill>
                  <a:schemeClr val="accent3"/>
                </a:solidFill>
                <a:latin typeface="Calibri"/>
                <a:ea typeface="Calibri"/>
                <a:cs typeface="Calibri"/>
                <a:sym typeface="Calibri"/>
              </a:rPr>
              <a:t>Ukrainian crisis</a:t>
            </a:r>
            <a:r>
              <a:rPr i="0" lang="en-US" sz="2775">
                <a:solidFill>
                  <a:schemeClr val="dk2"/>
                </a:solidFill>
                <a:latin typeface="Calibri"/>
                <a:ea typeface="Calibri"/>
                <a:cs typeface="Calibri"/>
                <a:sym typeface="Calibri"/>
              </a:rPr>
              <a:t>;</a:t>
            </a:r>
            <a:endParaRPr sz="1397">
              <a:latin typeface="Calibri"/>
              <a:ea typeface="Calibri"/>
              <a:cs typeface="Calibri"/>
              <a:sym typeface="Calibri"/>
            </a:endParaRPr>
          </a:p>
          <a:p>
            <a:pPr indent="-615950" lvl="0" marL="628650" rtl="0" algn="l">
              <a:lnSpc>
                <a:spcPct val="115000"/>
              </a:lnSpc>
              <a:spcBef>
                <a:spcPts val="1000"/>
              </a:spcBef>
              <a:spcAft>
                <a:spcPts val="0"/>
              </a:spcAft>
              <a:buSzPts val="2500"/>
              <a:buFont typeface="Calibri"/>
              <a:buAutoNum type="arabicPeriod"/>
            </a:pPr>
            <a:r>
              <a:rPr i="0" lang="en-US" sz="2775">
                <a:solidFill>
                  <a:schemeClr val="dk2"/>
                </a:solidFill>
                <a:latin typeface="Calibri"/>
                <a:ea typeface="Calibri"/>
                <a:cs typeface="Calibri"/>
                <a:sym typeface="Calibri"/>
              </a:rPr>
              <a:t>Plan mixing and matching activities that support citizen engagement.</a:t>
            </a:r>
            <a:endParaRPr sz="1397">
              <a:latin typeface="Calibri"/>
              <a:ea typeface="Calibri"/>
              <a:cs typeface="Calibri"/>
              <a:sym typeface="Calibri"/>
            </a:endParaRPr>
          </a:p>
          <a:p>
            <a:pPr indent="0" lvl="0" marL="0" rtl="0" algn="l">
              <a:lnSpc>
                <a:spcPct val="100000"/>
              </a:lnSpc>
              <a:spcBef>
                <a:spcPts val="1000"/>
              </a:spcBef>
              <a:spcAft>
                <a:spcPts val="0"/>
              </a:spcAft>
              <a:buSzPts val="2100"/>
              <a:buNone/>
            </a:pPr>
            <a:r>
              <a:t/>
            </a:r>
            <a:endParaRPr sz="1197">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alpha val="50196"/>
          </a:srgbClr>
        </a:solidFill>
      </p:bgPr>
    </p:bg>
    <p:spTree>
      <p:nvGrpSpPr>
        <p:cNvPr id="166" name="Shape 166"/>
        <p:cNvGrpSpPr/>
        <p:nvPr/>
      </p:nvGrpSpPr>
      <p:grpSpPr>
        <a:xfrm>
          <a:off x="0" y="0"/>
          <a:ext cx="0" cy="0"/>
          <a:chOff x="0" y="0"/>
          <a:chExt cx="0" cy="0"/>
        </a:xfrm>
      </p:grpSpPr>
      <p:sp>
        <p:nvSpPr>
          <p:cNvPr id="167" name="Google Shape;167;g180bdcd9628_0_508"/>
          <p:cNvSpPr txBox="1"/>
          <p:nvPr>
            <p:ph type="ctrTitle"/>
          </p:nvPr>
        </p:nvSpPr>
        <p:spPr>
          <a:xfrm>
            <a:off x="970660" y="914769"/>
            <a:ext cx="10250700" cy="1293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sz="2800"/>
              <a:t>Content</a:t>
            </a:r>
            <a:endParaRPr sz="2800"/>
          </a:p>
          <a:p>
            <a:pPr indent="0" lvl="0" marL="0" rtl="0" algn="ctr">
              <a:lnSpc>
                <a:spcPct val="90000"/>
              </a:lnSpc>
              <a:spcBef>
                <a:spcPts val="0"/>
              </a:spcBef>
              <a:spcAft>
                <a:spcPts val="0"/>
              </a:spcAft>
              <a:buClr>
                <a:schemeClr val="dk1"/>
              </a:buClr>
              <a:buSzPts val="6000"/>
              <a:buFont typeface="Calibri"/>
              <a:buNone/>
            </a:pPr>
            <a:r>
              <a:t/>
            </a:r>
            <a:endParaRPr sz="2555"/>
          </a:p>
          <a:p>
            <a:pPr indent="0" lvl="0" marL="0" rtl="0" algn="ctr">
              <a:lnSpc>
                <a:spcPct val="90000"/>
              </a:lnSpc>
              <a:spcBef>
                <a:spcPts val="0"/>
              </a:spcBef>
              <a:spcAft>
                <a:spcPts val="0"/>
              </a:spcAft>
              <a:buClr>
                <a:schemeClr val="dk1"/>
              </a:buClr>
              <a:buSzPts val="6000"/>
              <a:buFont typeface="Calibri"/>
              <a:buNone/>
            </a:pPr>
            <a:r>
              <a:t/>
            </a:r>
            <a:endParaRPr sz="2555"/>
          </a:p>
        </p:txBody>
      </p:sp>
      <p:sp>
        <p:nvSpPr>
          <p:cNvPr id="168" name="Google Shape;168;g180bdcd9628_0_508"/>
          <p:cNvSpPr/>
          <p:nvPr/>
        </p:nvSpPr>
        <p:spPr>
          <a:xfrm>
            <a:off x="10391848" y="136524"/>
            <a:ext cx="7896300" cy="45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Echoing Logo" id="169" name="Google Shape;169;g180bdcd9628_0_508"/>
          <p:cNvPicPr preferRelativeResize="0"/>
          <p:nvPr/>
        </p:nvPicPr>
        <p:blipFill rotWithShape="1">
          <a:blip r:embed="rId3">
            <a:alphaModFix/>
          </a:blip>
          <a:srcRect b="0" l="0" r="0" t="0"/>
          <a:stretch/>
        </p:blipFill>
        <p:spPr>
          <a:xfrm>
            <a:off x="137150" y="0"/>
            <a:ext cx="1630700" cy="612425"/>
          </a:xfrm>
          <a:prstGeom prst="rect">
            <a:avLst/>
          </a:prstGeom>
          <a:noFill/>
          <a:ln>
            <a:noFill/>
          </a:ln>
        </p:spPr>
      </p:pic>
      <p:sp>
        <p:nvSpPr>
          <p:cNvPr id="170" name="Google Shape;170;g180bdcd9628_0_508"/>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71" name="Google Shape;171;g180bdcd9628_0_508"/>
          <p:cNvSpPr/>
          <p:nvPr/>
        </p:nvSpPr>
        <p:spPr>
          <a:xfrm>
            <a:off x="983760" y="4870372"/>
            <a:ext cx="10464600" cy="45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 name="Google Shape;172;g180bdcd9628_0_508"/>
          <p:cNvSpPr/>
          <p:nvPr/>
        </p:nvSpPr>
        <p:spPr>
          <a:xfrm>
            <a:off x="3730672" y="4870371"/>
            <a:ext cx="9983400" cy="45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 name="Google Shape;173;g180bdcd9628_0_508"/>
          <p:cNvSpPr/>
          <p:nvPr/>
        </p:nvSpPr>
        <p:spPr>
          <a:xfrm>
            <a:off x="4865027" y="4560887"/>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4" name="Google Shape;174;g180bdcd9628_0_508"/>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 name="Google Shape;175;g180bdcd9628_0_508"/>
          <p:cNvSpPr/>
          <p:nvPr/>
        </p:nvSpPr>
        <p:spPr>
          <a:xfrm>
            <a:off x="10345691" y="4514017"/>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 name="Google Shape;176;g180bdcd9628_0_508"/>
          <p:cNvSpPr/>
          <p:nvPr/>
        </p:nvSpPr>
        <p:spPr>
          <a:xfrm>
            <a:off x="629587" y="300038"/>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77" name="Google Shape;177;g180bdcd9628_0_508"/>
          <p:cNvPicPr preferRelativeResize="0"/>
          <p:nvPr/>
        </p:nvPicPr>
        <p:blipFill rotWithShape="1">
          <a:blip r:embed="rId4">
            <a:alphaModFix/>
          </a:blip>
          <a:srcRect b="0" l="0" r="0" t="0"/>
          <a:stretch/>
        </p:blipFill>
        <p:spPr>
          <a:xfrm>
            <a:off x="11506193" y="-15876"/>
            <a:ext cx="668249" cy="677073"/>
          </a:xfrm>
          <a:prstGeom prst="rect">
            <a:avLst/>
          </a:prstGeom>
          <a:noFill/>
          <a:ln>
            <a:noFill/>
          </a:ln>
        </p:spPr>
      </p:pic>
      <p:sp>
        <p:nvSpPr>
          <p:cNvPr id="178" name="Google Shape;178;g180bdcd9628_0_508"/>
          <p:cNvSpPr txBox="1"/>
          <p:nvPr>
            <p:ph idx="1" type="subTitle"/>
          </p:nvPr>
        </p:nvSpPr>
        <p:spPr>
          <a:xfrm>
            <a:off x="365899" y="1747675"/>
            <a:ext cx="7171800" cy="4444800"/>
          </a:xfrm>
          <a:prstGeom prst="rect">
            <a:avLst/>
          </a:prstGeom>
          <a:noFill/>
          <a:ln>
            <a:noFill/>
          </a:ln>
        </p:spPr>
        <p:txBody>
          <a:bodyPr anchorCtr="0" anchor="t" bIns="121900" lIns="121900" spcFirstLastPara="1" rIns="121900" wrap="square" tIns="121900">
            <a:noAutofit/>
          </a:bodyPr>
          <a:lstStyle/>
          <a:p>
            <a:pPr indent="-356457" lvl="0" marL="457200" rtl="0" algn="l">
              <a:lnSpc>
                <a:spcPct val="90000"/>
              </a:lnSpc>
              <a:spcBef>
                <a:spcPts val="0"/>
              </a:spcBef>
              <a:spcAft>
                <a:spcPts val="0"/>
              </a:spcAft>
              <a:buSzPts val="2414"/>
              <a:buFont typeface="Arial"/>
              <a:buChar char="•"/>
            </a:pPr>
            <a:r>
              <a:rPr i="0" lang="en-US" sz="2523" u="none" strike="noStrike">
                <a:solidFill>
                  <a:schemeClr val="dk2"/>
                </a:solidFill>
                <a:latin typeface="Calibri"/>
                <a:ea typeface="Calibri"/>
                <a:cs typeface="Calibri"/>
                <a:sym typeface="Calibri"/>
              </a:rPr>
              <a:t>Unit 1: Open Innovation as crisis response in academia-society cooperation</a:t>
            </a:r>
            <a:endParaRPr i="0" sz="2523">
              <a:solidFill>
                <a:schemeClr val="dk2"/>
              </a:solidFill>
              <a:latin typeface="Calibri"/>
              <a:ea typeface="Calibri"/>
              <a:cs typeface="Calibri"/>
              <a:sym typeface="Calibri"/>
            </a:endParaRPr>
          </a:p>
          <a:p>
            <a:pPr indent="-356457" lvl="0" marL="457200" rtl="0" algn="l">
              <a:lnSpc>
                <a:spcPct val="90000"/>
              </a:lnSpc>
              <a:spcBef>
                <a:spcPts val="1000"/>
              </a:spcBef>
              <a:spcAft>
                <a:spcPts val="0"/>
              </a:spcAft>
              <a:buSzPts val="2414"/>
              <a:buFont typeface="Arial"/>
              <a:buChar char="•"/>
            </a:pPr>
            <a:r>
              <a:rPr i="0" lang="en-US" sz="2523" u="none" strike="noStrike">
                <a:solidFill>
                  <a:schemeClr val="dk2"/>
                </a:solidFill>
                <a:latin typeface="Calibri"/>
                <a:ea typeface="Calibri"/>
                <a:cs typeface="Calibri"/>
                <a:sym typeface="Calibri"/>
              </a:rPr>
              <a:t>Unit 2: </a:t>
            </a:r>
            <a:r>
              <a:rPr b="0" i="0" lang="en-US" sz="2523" u="none" strike="noStrike">
                <a:solidFill>
                  <a:schemeClr val="dk2"/>
                </a:solidFill>
                <a:latin typeface="Calibri"/>
                <a:ea typeface="Calibri"/>
                <a:cs typeface="Calibri"/>
                <a:sym typeface="Calibri"/>
              </a:rPr>
              <a:t>Open Innovation as a response to cultural heritage crises and the role of academia-society cooperation</a:t>
            </a:r>
            <a:endParaRPr sz="2268"/>
          </a:p>
          <a:p>
            <a:pPr indent="-356457" lvl="0" marL="457200" rtl="0" algn="l">
              <a:lnSpc>
                <a:spcPct val="90000"/>
              </a:lnSpc>
              <a:spcBef>
                <a:spcPts val="1000"/>
              </a:spcBef>
              <a:spcAft>
                <a:spcPts val="0"/>
              </a:spcAft>
              <a:buSzPts val="2414"/>
              <a:buFont typeface="Arial"/>
              <a:buChar char="•"/>
            </a:pPr>
            <a:r>
              <a:rPr i="0" lang="en-US" sz="2523" u="none" strike="noStrike">
                <a:solidFill>
                  <a:schemeClr val="dk2"/>
                </a:solidFill>
                <a:latin typeface="Calibri"/>
                <a:ea typeface="Calibri"/>
                <a:cs typeface="Calibri"/>
                <a:sym typeface="Calibri"/>
              </a:rPr>
              <a:t>Unit 3:</a:t>
            </a:r>
            <a:r>
              <a:rPr b="0" i="0" lang="en-US" sz="2523" u="none" strike="noStrike">
                <a:solidFill>
                  <a:schemeClr val="dk2"/>
                </a:solidFill>
                <a:latin typeface="Calibri"/>
                <a:ea typeface="Calibri"/>
                <a:cs typeface="Calibri"/>
                <a:sym typeface="Calibri"/>
              </a:rPr>
              <a:t> Case study: Impact on Ukrainian cultural heritage</a:t>
            </a:r>
            <a:endParaRPr b="0" i="0" sz="2523">
              <a:solidFill>
                <a:schemeClr val="dk2"/>
              </a:solidFill>
              <a:latin typeface="Calibri"/>
              <a:ea typeface="Calibri"/>
              <a:cs typeface="Calibri"/>
              <a:sym typeface="Calibri"/>
            </a:endParaRPr>
          </a:p>
          <a:p>
            <a:pPr indent="-356457" lvl="0" marL="457200" rtl="0" algn="l">
              <a:lnSpc>
                <a:spcPct val="90000"/>
              </a:lnSpc>
              <a:spcBef>
                <a:spcPts val="1000"/>
              </a:spcBef>
              <a:spcAft>
                <a:spcPts val="0"/>
              </a:spcAft>
              <a:buSzPts val="2414"/>
              <a:buFont typeface="Arial"/>
              <a:buChar char="•"/>
            </a:pPr>
            <a:r>
              <a:rPr i="0" lang="en-US" sz="2523" u="none" strike="noStrike">
                <a:solidFill>
                  <a:schemeClr val="dk2"/>
                </a:solidFill>
                <a:latin typeface="Calibri"/>
                <a:ea typeface="Calibri"/>
                <a:cs typeface="Calibri"/>
                <a:sym typeface="Calibri"/>
              </a:rPr>
              <a:t>Unit 4:</a:t>
            </a:r>
            <a:r>
              <a:rPr b="0" i="0" lang="en-US" sz="2523" u="none" strike="noStrike">
                <a:solidFill>
                  <a:schemeClr val="dk2"/>
                </a:solidFill>
                <a:latin typeface="Calibri"/>
                <a:ea typeface="Calibri"/>
                <a:cs typeface="Calibri"/>
                <a:sym typeface="Calibri"/>
              </a:rPr>
              <a:t> Open innovation in academia-society cooperation</a:t>
            </a:r>
            <a:endParaRPr b="0" i="0" sz="2523">
              <a:solidFill>
                <a:schemeClr val="dk2"/>
              </a:solidFill>
              <a:latin typeface="Calibri"/>
              <a:ea typeface="Calibri"/>
              <a:cs typeface="Calibri"/>
              <a:sym typeface="Calibri"/>
            </a:endParaRPr>
          </a:p>
          <a:p>
            <a:pPr indent="-356457" lvl="0" marL="457200" rtl="0" algn="l">
              <a:lnSpc>
                <a:spcPct val="90000"/>
              </a:lnSpc>
              <a:spcBef>
                <a:spcPts val="1000"/>
              </a:spcBef>
              <a:spcAft>
                <a:spcPts val="1000"/>
              </a:spcAft>
              <a:buSzPts val="2414"/>
              <a:buFont typeface="Arial"/>
              <a:buChar char="•"/>
            </a:pPr>
            <a:r>
              <a:rPr i="0" lang="en-US" sz="2523" u="none" strike="noStrike">
                <a:solidFill>
                  <a:schemeClr val="dk2"/>
                </a:solidFill>
                <a:latin typeface="Calibri"/>
                <a:ea typeface="Calibri"/>
                <a:cs typeface="Calibri"/>
                <a:sym typeface="Calibri"/>
              </a:rPr>
              <a:t>Unit 5: </a:t>
            </a:r>
            <a:r>
              <a:rPr b="0" i="0" lang="en-US" sz="2523" u="none" strike="noStrike">
                <a:solidFill>
                  <a:schemeClr val="dk2"/>
                </a:solidFill>
                <a:latin typeface="Calibri"/>
                <a:ea typeface="Calibri"/>
                <a:cs typeface="Calibri"/>
                <a:sym typeface="Calibri"/>
              </a:rPr>
              <a:t>A concrete example of an open innovation initiative for cultural heritage in times of crisis</a:t>
            </a:r>
            <a:endParaRPr sz="1985"/>
          </a:p>
        </p:txBody>
      </p:sp>
      <p:pic>
        <p:nvPicPr>
          <p:cNvPr id="179" name="Google Shape;179;g180bdcd9628_0_508"/>
          <p:cNvPicPr preferRelativeResize="0"/>
          <p:nvPr/>
        </p:nvPicPr>
        <p:blipFill rotWithShape="1">
          <a:blip r:embed="rId5">
            <a:alphaModFix/>
          </a:blip>
          <a:srcRect b="8889" l="0" r="6907" t="-8890"/>
          <a:stretch/>
        </p:blipFill>
        <p:spPr>
          <a:xfrm>
            <a:off x="8089500" y="3968350"/>
            <a:ext cx="3646726" cy="2611949"/>
          </a:xfrm>
          <a:prstGeom prst="rect">
            <a:avLst/>
          </a:prstGeom>
          <a:noFill/>
          <a:ln>
            <a:noFill/>
          </a:ln>
        </p:spPr>
      </p:pic>
      <p:pic>
        <p:nvPicPr>
          <p:cNvPr descr="fig 13" id="180" name="Google Shape;180;g180bdcd9628_0_508"/>
          <p:cNvPicPr preferRelativeResize="0"/>
          <p:nvPr/>
        </p:nvPicPr>
        <p:blipFill rotWithShape="1">
          <a:blip r:embed="rId6">
            <a:alphaModFix/>
          </a:blip>
          <a:srcRect b="0" l="0" r="0" t="0"/>
          <a:stretch/>
        </p:blipFill>
        <p:spPr>
          <a:xfrm>
            <a:off x="8464800" y="930839"/>
            <a:ext cx="2279400" cy="3190800"/>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alpha val="57254"/>
          </a:srgbClr>
        </a:solidFill>
      </p:bgPr>
    </p:bg>
    <p:spTree>
      <p:nvGrpSpPr>
        <p:cNvPr id="184" name="Shape 184"/>
        <p:cNvGrpSpPr/>
        <p:nvPr/>
      </p:nvGrpSpPr>
      <p:grpSpPr>
        <a:xfrm>
          <a:off x="0" y="0"/>
          <a:ext cx="0" cy="0"/>
          <a:chOff x="0" y="0"/>
          <a:chExt cx="0" cy="0"/>
        </a:xfrm>
      </p:grpSpPr>
      <p:sp>
        <p:nvSpPr>
          <p:cNvPr id="185" name="Google Shape;185;g180bdcd9628_0_524"/>
          <p:cNvSpPr txBox="1"/>
          <p:nvPr>
            <p:ph type="ctrTitle"/>
          </p:nvPr>
        </p:nvSpPr>
        <p:spPr>
          <a:xfrm>
            <a:off x="970660" y="600106"/>
            <a:ext cx="10250700" cy="1565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sz="2800"/>
              <a:t>Types of citizen engagement in o</a:t>
            </a:r>
            <a:r>
              <a:rPr lang="en-US" sz="2800">
                <a:extLst>
                  <a:ext uri="http://customooxmlschemas.google.com/">
                    <go:slidesCustomData xmlns:go="http://customooxmlschemas.google.com/" textRoundtripDataId="0"/>
                  </a:ext>
                </a:extLst>
              </a:rPr>
              <a:t>pen </a:t>
            </a:r>
            <a:r>
              <a:rPr lang="en-US" sz="2800"/>
              <a:t>innovation </a:t>
            </a:r>
            <a:endParaRPr sz="2800"/>
          </a:p>
          <a:p>
            <a:pPr indent="0" lvl="0" marL="0" rtl="0" algn="ctr">
              <a:lnSpc>
                <a:spcPct val="90000"/>
              </a:lnSpc>
              <a:spcBef>
                <a:spcPts val="0"/>
              </a:spcBef>
              <a:spcAft>
                <a:spcPts val="0"/>
              </a:spcAft>
              <a:buClr>
                <a:schemeClr val="dk1"/>
              </a:buClr>
              <a:buSzPts val="6000"/>
              <a:buFont typeface="Calibri"/>
              <a:buNone/>
            </a:pPr>
            <a:r>
              <a:t/>
            </a:r>
            <a:endParaRPr sz="2555"/>
          </a:p>
          <a:p>
            <a:pPr indent="0" lvl="0" marL="0" rtl="0" algn="ctr">
              <a:lnSpc>
                <a:spcPct val="90000"/>
              </a:lnSpc>
              <a:spcBef>
                <a:spcPts val="0"/>
              </a:spcBef>
              <a:spcAft>
                <a:spcPts val="0"/>
              </a:spcAft>
              <a:buClr>
                <a:schemeClr val="dk1"/>
              </a:buClr>
              <a:buSzPts val="6000"/>
              <a:buFont typeface="Calibri"/>
              <a:buNone/>
            </a:pPr>
            <a:r>
              <a:t/>
            </a:r>
            <a:endParaRPr sz="2555"/>
          </a:p>
        </p:txBody>
      </p:sp>
      <p:sp>
        <p:nvSpPr>
          <p:cNvPr id="186" name="Google Shape;186;g180bdcd9628_0_524"/>
          <p:cNvSpPr/>
          <p:nvPr/>
        </p:nvSpPr>
        <p:spPr>
          <a:xfrm>
            <a:off x="10391848" y="136524"/>
            <a:ext cx="7896300" cy="45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Echoing Logo" id="187" name="Google Shape;187;g180bdcd9628_0_524"/>
          <p:cNvPicPr preferRelativeResize="0"/>
          <p:nvPr/>
        </p:nvPicPr>
        <p:blipFill rotWithShape="1">
          <a:blip r:embed="rId3">
            <a:alphaModFix/>
          </a:blip>
          <a:srcRect b="0" l="0" r="0" t="0"/>
          <a:stretch/>
        </p:blipFill>
        <p:spPr>
          <a:xfrm>
            <a:off x="137150" y="0"/>
            <a:ext cx="1630700" cy="612425"/>
          </a:xfrm>
          <a:prstGeom prst="rect">
            <a:avLst/>
          </a:prstGeom>
          <a:noFill/>
          <a:ln>
            <a:noFill/>
          </a:ln>
        </p:spPr>
      </p:pic>
      <p:sp>
        <p:nvSpPr>
          <p:cNvPr id="188" name="Google Shape;188;g180bdcd9628_0_524"/>
          <p:cNvSpPr txBox="1"/>
          <p:nvPr>
            <p:ph idx="12" type="sldNum"/>
          </p:nvPr>
        </p:nvSpPr>
        <p:spPr>
          <a:xfrm>
            <a:off x="11381736" y="6333134"/>
            <a:ext cx="731700" cy="524700"/>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189" name="Google Shape;189;g180bdcd9628_0_524"/>
          <p:cNvSpPr/>
          <p:nvPr/>
        </p:nvSpPr>
        <p:spPr>
          <a:xfrm>
            <a:off x="983760" y="4870372"/>
            <a:ext cx="10464600" cy="45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 name="Google Shape;190;g180bdcd9628_0_524"/>
          <p:cNvSpPr/>
          <p:nvPr/>
        </p:nvSpPr>
        <p:spPr>
          <a:xfrm>
            <a:off x="3730672" y="4870371"/>
            <a:ext cx="9983400" cy="45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1" name="Google Shape;191;g180bdcd9628_0_524"/>
          <p:cNvSpPr/>
          <p:nvPr/>
        </p:nvSpPr>
        <p:spPr>
          <a:xfrm flipH="1" rot="10800000">
            <a:off x="6941997" y="4444883"/>
            <a:ext cx="12132600" cy="45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 name="Google Shape;192;g180bdcd9628_0_524"/>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 name="Google Shape;193;g180bdcd9628_0_524"/>
          <p:cNvSpPr/>
          <p:nvPr/>
        </p:nvSpPr>
        <p:spPr>
          <a:xfrm>
            <a:off x="10345691" y="4514017"/>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 name="Google Shape;194;g180bdcd9628_0_524"/>
          <p:cNvSpPr/>
          <p:nvPr/>
        </p:nvSpPr>
        <p:spPr>
          <a:xfrm>
            <a:off x="629587" y="300038"/>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95" name="Google Shape;195;g180bdcd9628_0_524"/>
          <p:cNvPicPr preferRelativeResize="0"/>
          <p:nvPr/>
        </p:nvPicPr>
        <p:blipFill rotWithShape="1">
          <a:blip r:embed="rId4">
            <a:alphaModFix/>
          </a:blip>
          <a:srcRect b="0" l="0" r="0" t="0"/>
          <a:stretch/>
        </p:blipFill>
        <p:spPr>
          <a:xfrm>
            <a:off x="11506193" y="-15876"/>
            <a:ext cx="668249" cy="677073"/>
          </a:xfrm>
          <a:prstGeom prst="rect">
            <a:avLst/>
          </a:prstGeom>
          <a:noFill/>
          <a:ln>
            <a:noFill/>
          </a:ln>
        </p:spPr>
      </p:pic>
      <p:sp>
        <p:nvSpPr>
          <p:cNvPr id="196" name="Google Shape;196;g180bdcd9628_0_524"/>
          <p:cNvSpPr txBox="1"/>
          <p:nvPr>
            <p:ph idx="1" type="subTitle"/>
          </p:nvPr>
        </p:nvSpPr>
        <p:spPr>
          <a:xfrm>
            <a:off x="812499" y="1862506"/>
            <a:ext cx="6072000" cy="4062600"/>
          </a:xfrm>
          <a:prstGeom prst="rect">
            <a:avLst/>
          </a:prstGeom>
          <a:noFill/>
          <a:ln>
            <a:noFill/>
          </a:ln>
        </p:spPr>
        <p:txBody>
          <a:bodyPr anchorCtr="0" anchor="t" bIns="121900" lIns="121900" spcFirstLastPara="1" rIns="121900" wrap="square" tIns="121900">
            <a:noAutofit/>
          </a:bodyPr>
          <a:lstStyle/>
          <a:p>
            <a:pPr indent="-330200" lvl="0" marL="342900" rtl="0" algn="l">
              <a:lnSpc>
                <a:spcPct val="100000"/>
              </a:lnSpc>
              <a:spcBef>
                <a:spcPts val="0"/>
              </a:spcBef>
              <a:spcAft>
                <a:spcPts val="0"/>
              </a:spcAft>
              <a:buSzPts val="1900"/>
              <a:buFont typeface="Arial"/>
              <a:buChar char="•"/>
            </a:pPr>
            <a:r>
              <a:rPr b="1" lang="en-US" sz="2500">
                <a:solidFill>
                  <a:schemeClr val="dk2"/>
                </a:solidFill>
                <a:latin typeface="Calibri"/>
                <a:ea typeface="Calibri"/>
                <a:cs typeface="Calibri"/>
                <a:sym typeface="Calibri"/>
              </a:rPr>
              <a:t>Crowdsourcing</a:t>
            </a:r>
            <a:r>
              <a:rPr lang="en-US" sz="2500">
                <a:solidFill>
                  <a:schemeClr val="dk2"/>
                </a:solidFill>
                <a:latin typeface="Calibri"/>
                <a:ea typeface="Calibri"/>
                <a:cs typeface="Calibri"/>
                <a:sym typeface="Calibri"/>
              </a:rPr>
              <a:t> </a:t>
            </a:r>
            <a:endParaRPr sz="1900"/>
          </a:p>
          <a:p>
            <a:pPr indent="-330200" lvl="0" marL="342900" rtl="0" algn="l">
              <a:lnSpc>
                <a:spcPct val="100000"/>
              </a:lnSpc>
              <a:spcBef>
                <a:spcPts val="0"/>
              </a:spcBef>
              <a:spcAft>
                <a:spcPts val="0"/>
              </a:spcAft>
              <a:buSzPts val="1900"/>
              <a:buFont typeface="Arial"/>
              <a:buChar char="•"/>
            </a:pPr>
            <a:r>
              <a:rPr b="1" lang="en-US" sz="2500">
                <a:solidFill>
                  <a:schemeClr val="dk2"/>
                </a:solidFill>
                <a:latin typeface="Calibri"/>
                <a:ea typeface="Calibri"/>
                <a:cs typeface="Calibri"/>
                <a:sym typeface="Calibri"/>
              </a:rPr>
              <a:t>Crowdfunding</a:t>
            </a:r>
            <a:endParaRPr sz="1900"/>
          </a:p>
          <a:p>
            <a:pPr indent="-330200" lvl="0" marL="342900" rtl="0" algn="l">
              <a:lnSpc>
                <a:spcPct val="100000"/>
              </a:lnSpc>
              <a:spcBef>
                <a:spcPts val="0"/>
              </a:spcBef>
              <a:spcAft>
                <a:spcPts val="0"/>
              </a:spcAft>
              <a:buSzPts val="1900"/>
              <a:buFont typeface="Arial"/>
              <a:buChar char="•"/>
            </a:pPr>
            <a:r>
              <a:rPr b="1" lang="en-US" sz="2500">
                <a:solidFill>
                  <a:schemeClr val="dk2"/>
                </a:solidFill>
                <a:latin typeface="Calibri"/>
                <a:ea typeface="Calibri"/>
                <a:cs typeface="Calibri"/>
                <a:sym typeface="Calibri"/>
              </a:rPr>
              <a:t>Hackathons</a:t>
            </a:r>
            <a:endParaRPr sz="1900"/>
          </a:p>
          <a:p>
            <a:pPr indent="-330200" lvl="0" marL="342900" rtl="0" algn="l">
              <a:lnSpc>
                <a:spcPct val="100000"/>
              </a:lnSpc>
              <a:spcBef>
                <a:spcPts val="0"/>
              </a:spcBef>
              <a:spcAft>
                <a:spcPts val="0"/>
              </a:spcAft>
              <a:buSzPts val="1900"/>
              <a:buFont typeface="Arial"/>
              <a:buChar char="•"/>
            </a:pPr>
            <a:r>
              <a:rPr b="1" lang="en-US" sz="2500">
                <a:solidFill>
                  <a:schemeClr val="dk2"/>
                </a:solidFill>
                <a:latin typeface="Calibri"/>
                <a:ea typeface="Calibri"/>
                <a:cs typeface="Calibri"/>
                <a:sym typeface="Calibri"/>
              </a:rPr>
              <a:t>Maker movement</a:t>
            </a:r>
            <a:endParaRPr sz="1900"/>
          </a:p>
          <a:p>
            <a:pPr indent="0" lvl="0" marL="0" rtl="0" algn="l">
              <a:lnSpc>
                <a:spcPct val="100000"/>
              </a:lnSpc>
              <a:spcBef>
                <a:spcPts val="0"/>
              </a:spcBef>
              <a:spcAft>
                <a:spcPts val="0"/>
              </a:spcAft>
              <a:buSzPts val="2100"/>
              <a:buNone/>
            </a:pPr>
            <a:r>
              <a:t/>
            </a:r>
            <a:endParaRPr sz="2700">
              <a:solidFill>
                <a:schemeClr val="dk2"/>
              </a:solidFill>
              <a:latin typeface="Calibri"/>
              <a:ea typeface="Calibri"/>
              <a:cs typeface="Calibri"/>
              <a:sym typeface="Calibri"/>
            </a:endParaRPr>
          </a:p>
          <a:p>
            <a:pPr indent="0" lvl="0" marL="0" rtl="0" algn="l">
              <a:lnSpc>
                <a:spcPct val="100000"/>
              </a:lnSpc>
              <a:spcBef>
                <a:spcPts val="0"/>
              </a:spcBef>
              <a:spcAft>
                <a:spcPts val="0"/>
              </a:spcAft>
              <a:buSzPts val="2100"/>
              <a:buNone/>
            </a:pPr>
            <a:r>
              <a:rPr lang="en-US" sz="2500">
                <a:solidFill>
                  <a:schemeClr val="dk2"/>
                </a:solidFill>
                <a:latin typeface="Calibri"/>
                <a:ea typeface="Calibri"/>
                <a:cs typeface="Calibri"/>
                <a:sym typeface="Calibri"/>
              </a:rPr>
              <a:t>=&gt; Aim: Foster </a:t>
            </a:r>
            <a:r>
              <a:rPr lang="en-US" sz="2500">
                <a:solidFill>
                  <a:schemeClr val="accent3"/>
                </a:solidFill>
                <a:latin typeface="Calibri"/>
                <a:ea typeface="Calibri"/>
                <a:cs typeface="Calibri"/>
                <a:sym typeface="Calibri"/>
              </a:rPr>
              <a:t>citizen engagement </a:t>
            </a:r>
            <a:r>
              <a:rPr lang="en-US" sz="2500">
                <a:solidFill>
                  <a:schemeClr val="dk2"/>
                </a:solidFill>
                <a:latin typeface="Calibri"/>
                <a:ea typeface="Calibri"/>
                <a:cs typeface="Calibri"/>
                <a:sym typeface="Calibri"/>
              </a:rPr>
              <a:t>in the protection and preservation of cultural heritage through open innovation.</a:t>
            </a:r>
            <a:endParaRPr sz="2500">
              <a:solidFill>
                <a:schemeClr val="dk2"/>
              </a:solidFill>
              <a:latin typeface="Calibri"/>
              <a:ea typeface="Calibri"/>
              <a:cs typeface="Calibri"/>
              <a:sym typeface="Calibri"/>
            </a:endParaRPr>
          </a:p>
        </p:txBody>
      </p:sp>
      <p:pic>
        <p:nvPicPr>
          <p:cNvPr descr="Εικόνα που περιέχει κείμενο&#10;&#10;Περιγραφή που δημιουργήθηκε αυτόματα" id="197" name="Google Shape;197;g180bdcd9628_0_524"/>
          <p:cNvPicPr preferRelativeResize="0"/>
          <p:nvPr/>
        </p:nvPicPr>
        <p:blipFill rotWithShape="1">
          <a:blip r:embed="rId5">
            <a:alphaModFix/>
          </a:blip>
          <a:srcRect b="0" l="0" r="0" t="0"/>
          <a:stretch/>
        </p:blipFill>
        <p:spPr>
          <a:xfrm>
            <a:off x="7626331" y="1966051"/>
            <a:ext cx="3580962" cy="1995190"/>
          </a:xfrm>
          <a:prstGeom prst="rect">
            <a:avLst/>
          </a:prstGeom>
          <a:noFill/>
          <a:ln>
            <a:noFill/>
          </a:ln>
          <a:effectLst>
            <a:outerShdw blurRad="292100" rotWithShape="0" algn="tl" dir="2700000" dist="139700">
              <a:srgbClr val="333333">
                <a:alpha val="64705"/>
              </a:srgbClr>
            </a:outerShdw>
          </a:effectLst>
        </p:spPr>
      </p:pic>
      <p:pic>
        <p:nvPicPr>
          <p:cNvPr id="198" name="Google Shape;198;g180bdcd9628_0_524"/>
          <p:cNvPicPr preferRelativeResize="0"/>
          <p:nvPr/>
        </p:nvPicPr>
        <p:blipFill rotWithShape="1">
          <a:blip r:embed="rId6">
            <a:alphaModFix/>
          </a:blip>
          <a:srcRect b="0" l="0" r="0" t="0"/>
          <a:stretch/>
        </p:blipFill>
        <p:spPr>
          <a:xfrm>
            <a:off x="7389442" y="4221282"/>
            <a:ext cx="4054727" cy="199518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02" name="Shape 202"/>
        <p:cNvGrpSpPr/>
        <p:nvPr/>
      </p:nvGrpSpPr>
      <p:grpSpPr>
        <a:xfrm>
          <a:off x="0" y="0"/>
          <a:ext cx="0" cy="0"/>
          <a:chOff x="0" y="0"/>
          <a:chExt cx="0" cy="0"/>
        </a:xfrm>
      </p:grpSpPr>
      <p:sp>
        <p:nvSpPr>
          <p:cNvPr id="203" name="Google Shape;203;g1b695b2f4ea_0_45"/>
          <p:cNvSpPr/>
          <p:nvPr/>
        </p:nvSpPr>
        <p:spPr>
          <a:xfrm>
            <a:off x="1524"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Εικόνα που περιέχει κείμενο&#10;&#10;Περιγραφή που δημιουργήθηκε αυτόματα" id="204" name="Google Shape;204;g1b695b2f4ea_0_45"/>
          <p:cNvPicPr preferRelativeResize="0"/>
          <p:nvPr/>
        </p:nvPicPr>
        <p:blipFill rotWithShape="1">
          <a:blip r:embed="rId3">
            <a:alphaModFix/>
          </a:blip>
          <a:srcRect b="4069" l="0" r="0" t="6300"/>
          <a:stretch/>
        </p:blipFill>
        <p:spPr>
          <a:xfrm>
            <a:off x="76225" y="144625"/>
            <a:ext cx="4283701" cy="2926075"/>
          </a:xfrm>
          <a:prstGeom prst="rect">
            <a:avLst/>
          </a:prstGeom>
          <a:noFill/>
          <a:ln>
            <a:noFill/>
          </a:ln>
        </p:spPr>
      </p:pic>
      <p:pic>
        <p:nvPicPr>
          <p:cNvPr id="205" name="Google Shape;205;g1b695b2f4ea_0_45"/>
          <p:cNvPicPr preferRelativeResize="0"/>
          <p:nvPr/>
        </p:nvPicPr>
        <p:blipFill rotWithShape="1">
          <a:blip r:embed="rId4">
            <a:alphaModFix/>
          </a:blip>
          <a:srcRect b="8908" l="0" r="0" t="16352"/>
          <a:stretch/>
        </p:blipFill>
        <p:spPr>
          <a:xfrm>
            <a:off x="76225" y="3681175"/>
            <a:ext cx="4207500" cy="3084710"/>
          </a:xfrm>
          <a:prstGeom prst="rect">
            <a:avLst/>
          </a:prstGeom>
          <a:noFill/>
          <a:ln>
            <a:noFill/>
          </a:ln>
        </p:spPr>
      </p:pic>
      <p:pic>
        <p:nvPicPr>
          <p:cNvPr id="206" name="Google Shape;206;g1b695b2f4ea_0_45"/>
          <p:cNvPicPr preferRelativeResize="0"/>
          <p:nvPr/>
        </p:nvPicPr>
        <p:blipFill rotWithShape="1">
          <a:blip r:embed="rId5">
            <a:alphaModFix amt="86000"/>
          </a:blip>
          <a:srcRect b="0" l="16850" r="912" t="0"/>
          <a:stretch/>
        </p:blipFill>
        <p:spPr>
          <a:xfrm>
            <a:off x="7821875" y="144625"/>
            <a:ext cx="4283699" cy="3076815"/>
          </a:xfrm>
          <a:prstGeom prst="rect">
            <a:avLst/>
          </a:prstGeom>
          <a:noFill/>
          <a:ln>
            <a:noFill/>
          </a:ln>
        </p:spPr>
      </p:pic>
      <p:pic>
        <p:nvPicPr>
          <p:cNvPr descr="Εικόνα που περιέχει κείμενο, υπογραφή&#10;&#10;Περιγραφή που δημιουργήθηκε αυτόματα" id="207" name="Google Shape;207;g1b695b2f4ea_0_45"/>
          <p:cNvPicPr preferRelativeResize="0"/>
          <p:nvPr/>
        </p:nvPicPr>
        <p:blipFill rotWithShape="1">
          <a:blip r:embed="rId6">
            <a:alphaModFix/>
          </a:blip>
          <a:srcRect b="0" l="0" r="0" t="0"/>
          <a:stretch/>
        </p:blipFill>
        <p:spPr>
          <a:xfrm>
            <a:off x="7984500" y="3644925"/>
            <a:ext cx="4019510" cy="2926075"/>
          </a:xfrm>
          <a:prstGeom prst="rect">
            <a:avLst/>
          </a:prstGeom>
          <a:noFill/>
          <a:ln>
            <a:noFill/>
          </a:ln>
        </p:spPr>
      </p:pic>
      <p:sp>
        <p:nvSpPr>
          <p:cNvPr id="208" name="Google Shape;208;g1b695b2f4ea_0_45"/>
          <p:cNvSpPr txBox="1"/>
          <p:nvPr/>
        </p:nvSpPr>
        <p:spPr>
          <a:xfrm>
            <a:off x="4283713" y="144625"/>
            <a:ext cx="29151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2200" u="none" cap="none" strike="noStrike">
                <a:solidFill>
                  <a:schemeClr val="dk1"/>
                </a:solidFill>
                <a:latin typeface="Calibri"/>
                <a:ea typeface="Calibri"/>
                <a:cs typeface="Calibri"/>
                <a:sym typeface="Calibri"/>
              </a:rPr>
              <a:t>#EUSpace4Ukraine hackathon</a:t>
            </a:r>
            <a:endParaRPr b="1" i="0" sz="2200" u="none" cap="none" strike="noStrike">
              <a:solidFill>
                <a:schemeClr val="lt1"/>
              </a:solidFill>
              <a:latin typeface="Calibri"/>
              <a:ea typeface="Calibri"/>
              <a:cs typeface="Calibri"/>
              <a:sym typeface="Calibri"/>
            </a:endParaRPr>
          </a:p>
        </p:txBody>
      </p:sp>
      <p:sp>
        <p:nvSpPr>
          <p:cNvPr id="209" name="Google Shape;209;g1b695b2f4ea_0_45"/>
          <p:cNvSpPr txBox="1"/>
          <p:nvPr/>
        </p:nvSpPr>
        <p:spPr>
          <a:xfrm>
            <a:off x="4458725" y="2736825"/>
            <a:ext cx="3161400" cy="1847100"/>
          </a:xfrm>
          <a:prstGeom prst="rect">
            <a:avLst/>
          </a:prstGeom>
          <a:noFill/>
          <a:ln cap="flat" cmpd="sng" w="19050">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1" i="0" lang="en-US" sz="3600" u="none" cap="none" strike="noStrike">
                <a:solidFill>
                  <a:srgbClr val="ED7D31"/>
                </a:solidFill>
                <a:latin typeface="Calibri"/>
                <a:ea typeface="Calibri"/>
                <a:cs typeface="Calibri"/>
                <a:sym typeface="Calibri"/>
              </a:rPr>
              <a:t>Open Innovation </a:t>
            </a:r>
            <a:r>
              <a:rPr b="1" lang="en-US" sz="3600">
                <a:solidFill>
                  <a:srgbClr val="ED7D31"/>
                </a:solidFill>
                <a:latin typeface="Calibri"/>
                <a:ea typeface="Calibri"/>
                <a:cs typeface="Calibri"/>
                <a:sym typeface="Calibri"/>
              </a:rPr>
              <a:t>actions</a:t>
            </a:r>
            <a:endParaRPr b="1" i="0" sz="4100" u="none" cap="none" strike="noStrike">
              <a:solidFill>
                <a:srgbClr val="ED7D31"/>
              </a:solidFill>
              <a:latin typeface="Calibri"/>
              <a:ea typeface="Calibri"/>
              <a:cs typeface="Calibri"/>
              <a:sym typeface="Calibri"/>
            </a:endParaRPr>
          </a:p>
        </p:txBody>
      </p:sp>
      <p:sp>
        <p:nvSpPr>
          <p:cNvPr id="210" name="Google Shape;210;g1b695b2f4ea_0_45"/>
          <p:cNvSpPr txBox="1"/>
          <p:nvPr/>
        </p:nvSpPr>
        <p:spPr>
          <a:xfrm>
            <a:off x="5797475" y="1710750"/>
            <a:ext cx="20244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700"/>
              <a:buFont typeface="Arial"/>
              <a:buNone/>
            </a:pPr>
            <a:r>
              <a:rPr b="1" i="0" lang="en-US" sz="2100" u="none" cap="none" strike="noStrike">
                <a:solidFill>
                  <a:srgbClr val="000000"/>
                </a:solidFill>
                <a:latin typeface="Calibri"/>
                <a:ea typeface="Calibri"/>
                <a:cs typeface="Calibri"/>
                <a:sym typeface="Calibri"/>
              </a:rPr>
              <a:t>B</a:t>
            </a:r>
            <a:r>
              <a:rPr b="1" i="0" lang="en-US" sz="2200" u="none" cap="none" strike="noStrike">
                <a:solidFill>
                  <a:srgbClr val="000000"/>
                </a:solidFill>
                <a:latin typeface="Calibri"/>
                <a:ea typeface="Calibri"/>
                <a:cs typeface="Calibri"/>
                <a:sym typeface="Calibri"/>
              </a:rPr>
              <a:t>ackUp Ukraine</a:t>
            </a:r>
            <a:endParaRPr b="1" i="0" sz="2200" u="none" cap="none" strike="noStrike">
              <a:solidFill>
                <a:srgbClr val="000000"/>
              </a:solidFill>
              <a:latin typeface="Calibri"/>
              <a:ea typeface="Calibri"/>
              <a:cs typeface="Calibri"/>
              <a:sym typeface="Calibri"/>
            </a:endParaRPr>
          </a:p>
        </p:txBody>
      </p:sp>
      <p:sp>
        <p:nvSpPr>
          <p:cNvPr id="211" name="Google Shape;211;g1b695b2f4ea_0_45"/>
          <p:cNvSpPr txBox="1"/>
          <p:nvPr/>
        </p:nvSpPr>
        <p:spPr>
          <a:xfrm>
            <a:off x="4283725" y="4824200"/>
            <a:ext cx="2608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2200" u="none" cap="none" strike="noStrike">
                <a:solidFill>
                  <a:srgbClr val="000000"/>
                </a:solidFill>
                <a:latin typeface="Calibri"/>
                <a:ea typeface="Calibri"/>
                <a:cs typeface="Calibri"/>
                <a:sym typeface="Calibri"/>
              </a:rPr>
              <a:t>Hackathon4Ukraine</a:t>
            </a:r>
            <a:endParaRPr b="1" i="0" sz="2200" u="none" cap="none" strike="noStrike">
              <a:solidFill>
                <a:srgbClr val="000000"/>
              </a:solidFill>
              <a:latin typeface="Calibri"/>
              <a:ea typeface="Calibri"/>
              <a:cs typeface="Calibri"/>
              <a:sym typeface="Calibri"/>
            </a:endParaRPr>
          </a:p>
        </p:txBody>
      </p:sp>
      <p:sp>
        <p:nvSpPr>
          <p:cNvPr id="212" name="Google Shape;212;g1b695b2f4ea_0_45"/>
          <p:cNvSpPr txBox="1"/>
          <p:nvPr/>
        </p:nvSpPr>
        <p:spPr>
          <a:xfrm>
            <a:off x="6580625" y="6143075"/>
            <a:ext cx="13143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b="1" i="0" lang="en-US" sz="2200" u="none" cap="none" strike="noStrike">
                <a:solidFill>
                  <a:schemeClr val="dk1"/>
                </a:solidFill>
                <a:latin typeface="Calibri"/>
                <a:ea typeface="Calibri"/>
                <a:cs typeface="Calibri"/>
                <a:sym typeface="Calibri"/>
              </a:rPr>
              <a:t>SUCHO</a:t>
            </a:r>
            <a:endParaRPr b="1" i="0" sz="2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1b695b2f4ea_0_0"/>
          <p:cNvSpPr txBox="1"/>
          <p:nvPr>
            <p:ph type="ctrTitle"/>
          </p:nvPr>
        </p:nvSpPr>
        <p:spPr>
          <a:xfrm>
            <a:off x="740625" y="957428"/>
            <a:ext cx="10250700" cy="1133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2300"/>
              <a:t>Web2Learn actions for Ukrainian cultural heritage since February 2022</a:t>
            </a:r>
            <a:endParaRPr sz="2300"/>
          </a:p>
        </p:txBody>
      </p:sp>
      <p:sp>
        <p:nvSpPr>
          <p:cNvPr id="218" name="Google Shape;218;g1b695b2f4ea_0_0"/>
          <p:cNvSpPr txBox="1"/>
          <p:nvPr>
            <p:ph idx="1" type="subTitle"/>
          </p:nvPr>
        </p:nvSpPr>
        <p:spPr>
          <a:xfrm>
            <a:off x="509675" y="1572925"/>
            <a:ext cx="7878900" cy="4653600"/>
          </a:xfrm>
          <a:prstGeom prst="rect">
            <a:avLst/>
          </a:prstGeom>
        </p:spPr>
        <p:txBody>
          <a:bodyPr anchorCtr="0" anchor="t" bIns="121900" lIns="121900" spcFirstLastPara="1" rIns="121900" wrap="square" tIns="121900">
            <a:normAutofit/>
          </a:bodyPr>
          <a:lstStyle/>
          <a:p>
            <a:pPr indent="-368300" lvl="0" marL="457200" rtl="0" algn="l">
              <a:spcBef>
                <a:spcPts val="0"/>
              </a:spcBef>
              <a:spcAft>
                <a:spcPts val="0"/>
              </a:spcAft>
              <a:buSzPts val="2200"/>
              <a:buChar char="●"/>
            </a:pPr>
            <a:r>
              <a:rPr lang="en-US" sz="2200">
                <a:solidFill>
                  <a:schemeClr val="accent3"/>
                </a:solidFill>
              </a:rPr>
              <a:t>Open access collection of open innovation initiatives to safeguard Ukrainian cultural heritage.</a:t>
            </a:r>
            <a:r>
              <a:rPr lang="en-US" sz="2200"/>
              <a:t> Collection available on </a:t>
            </a:r>
            <a:r>
              <a:rPr lang="en-US" sz="2200" u="sng">
                <a:solidFill>
                  <a:schemeClr val="hlink"/>
                </a:solidFill>
                <a:hlinkClick r:id="rId3"/>
                <a:extLst>
                  <a:ext uri="http://customooxmlschemas.google.com/">
                    <go:slidesCustomData xmlns:go="http://customooxmlschemas.google.com/" textRoundtripDataId="1"/>
                  </a:ext>
                </a:extLst>
              </a:rPr>
              <a:t>github</a:t>
            </a:r>
            <a:r>
              <a:rPr lang="en-US" sz="2200">
                <a:extLst>
                  <a:ext uri="http://customooxmlschemas.google.com/">
                    <go:slidesCustomData xmlns:go="http://customooxmlschemas.google.com/" textRoundtripDataId="2"/>
                  </a:ext>
                </a:extLst>
              </a:rPr>
              <a:t>;</a:t>
            </a:r>
            <a:endParaRPr sz="2200"/>
          </a:p>
          <a:p>
            <a:pPr indent="-368300" lvl="0" marL="457200" rtl="0" algn="l">
              <a:spcBef>
                <a:spcPts val="500"/>
              </a:spcBef>
              <a:spcAft>
                <a:spcPts val="0"/>
              </a:spcAft>
              <a:buSzPts val="2200"/>
              <a:buChar char="●"/>
            </a:pPr>
            <a:r>
              <a:rPr lang="en-US" sz="2200">
                <a:solidFill>
                  <a:schemeClr val="accent3"/>
                </a:solidFill>
              </a:rPr>
              <a:t>Webinar</a:t>
            </a:r>
            <a:r>
              <a:rPr lang="en-US" sz="2200"/>
              <a:t> </a:t>
            </a:r>
            <a:r>
              <a:rPr lang="en-US" sz="2200"/>
              <a:t>“Cultural heritage threats and the role of citizen engagement inside and outside universities”, </a:t>
            </a:r>
            <a:r>
              <a:rPr lang="en-US" sz="2200"/>
              <a:t>June 2022 </a:t>
            </a:r>
            <a:r>
              <a:rPr lang="en-US" sz="2200" u="sng">
                <a:solidFill>
                  <a:schemeClr val="hlink"/>
                </a:solidFill>
                <a:hlinkClick r:id="rId4"/>
                <a:extLst>
                  <a:ext uri="http://customooxmlschemas.google.com/">
                    <go:slidesCustomData xmlns:go="http://customooxmlschemas.google.com/" textRoundtripDataId="3"/>
                  </a:ext>
                </a:extLst>
              </a:rPr>
              <a:t>Recording</a:t>
            </a:r>
            <a:r>
              <a:rPr lang="en-US" sz="2200"/>
              <a:t>;</a:t>
            </a:r>
            <a:endParaRPr sz="2200"/>
          </a:p>
          <a:p>
            <a:pPr indent="-368300" lvl="0" marL="457200" rtl="0" algn="l">
              <a:spcBef>
                <a:spcPts val="500"/>
              </a:spcBef>
              <a:spcAft>
                <a:spcPts val="0"/>
              </a:spcAft>
              <a:buSzPts val="2200"/>
              <a:buChar char="●"/>
            </a:pPr>
            <a:r>
              <a:rPr lang="en-US" sz="2200"/>
              <a:t>Award for 3rd place at the </a:t>
            </a:r>
            <a:r>
              <a:rPr lang="en-US" sz="2200">
                <a:solidFill>
                  <a:schemeClr val="accent3"/>
                </a:solidFill>
              </a:rPr>
              <a:t>#EUSpace4Ukraine hackathon</a:t>
            </a:r>
            <a:r>
              <a:rPr lang="en-US" sz="2200"/>
              <a:t> with a Challenge on (Ukrainian) “Cultural heritage under threat”;</a:t>
            </a:r>
            <a:endParaRPr sz="2200"/>
          </a:p>
          <a:p>
            <a:pPr indent="-368300" lvl="0" marL="457200" rtl="0" algn="l">
              <a:spcBef>
                <a:spcPts val="500"/>
              </a:spcBef>
              <a:spcAft>
                <a:spcPts val="500"/>
              </a:spcAft>
              <a:buSzPts val="2200"/>
              <a:buChar char="●"/>
            </a:pPr>
            <a:r>
              <a:rPr lang="en-US" sz="2200">
                <a:solidFill>
                  <a:schemeClr val="accent3"/>
                </a:solidFill>
              </a:rPr>
              <a:t>Europeana Conference 2022 workshop</a:t>
            </a:r>
            <a:r>
              <a:rPr lang="en-US" sz="2200"/>
              <a:t>; “Open innovation in academia-society cooperation: examples of cultural heritage preservation in a crisis situation”.</a:t>
            </a:r>
            <a:endParaRPr sz="2200"/>
          </a:p>
        </p:txBody>
      </p:sp>
      <p:pic>
        <p:nvPicPr>
          <p:cNvPr id="219" name="Google Shape;219;g1b695b2f4ea_0_0"/>
          <p:cNvPicPr preferRelativeResize="0"/>
          <p:nvPr/>
        </p:nvPicPr>
        <p:blipFill>
          <a:blip r:embed="rId5">
            <a:alphaModFix/>
          </a:blip>
          <a:stretch>
            <a:fillRect/>
          </a:stretch>
        </p:blipFill>
        <p:spPr>
          <a:xfrm>
            <a:off x="8664250" y="4077950"/>
            <a:ext cx="3285900" cy="2323500"/>
          </a:xfrm>
          <a:prstGeom prst="round1Rect">
            <a:avLst>
              <a:gd fmla="val 16667" name="adj"/>
            </a:avLst>
          </a:prstGeom>
          <a:noFill/>
          <a:ln cap="flat" cmpd="sng" w="19050">
            <a:solidFill>
              <a:srgbClr val="666666"/>
            </a:solidFill>
            <a:prstDash val="solid"/>
            <a:round/>
            <a:headEnd len="sm" w="sm" type="none"/>
            <a:tailEnd len="sm" w="sm" type="none"/>
          </a:ln>
        </p:spPr>
      </p:pic>
      <p:pic>
        <p:nvPicPr>
          <p:cNvPr id="220" name="Google Shape;220;g1b695b2f4ea_0_0"/>
          <p:cNvPicPr preferRelativeResize="0"/>
          <p:nvPr/>
        </p:nvPicPr>
        <p:blipFill rotWithShape="1">
          <a:blip r:embed="rId6">
            <a:alphaModFix/>
          </a:blip>
          <a:srcRect b="0" l="0" r="0" t="0"/>
          <a:stretch/>
        </p:blipFill>
        <p:spPr>
          <a:xfrm>
            <a:off x="8755325" y="1572925"/>
            <a:ext cx="2868051" cy="2239876"/>
          </a:xfrm>
          <a:prstGeom prst="rect">
            <a:avLst/>
          </a:prstGeom>
          <a:noFill/>
          <a:ln>
            <a:noFill/>
          </a:ln>
        </p:spPr>
      </p:pic>
      <p:sp>
        <p:nvSpPr>
          <p:cNvPr id="221" name="Google Shape;221;g1b695b2f4ea_0_0"/>
          <p:cNvSpPr txBox="1"/>
          <p:nvPr/>
        </p:nvSpPr>
        <p:spPr>
          <a:xfrm>
            <a:off x="955475" y="5938975"/>
            <a:ext cx="7433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u="sng">
                <a:solidFill>
                  <a:schemeClr val="hlink"/>
                </a:solidFill>
                <a:latin typeface="Lato"/>
                <a:ea typeface="Lato"/>
                <a:cs typeface="Lato"/>
                <a:sym typeface="Lato"/>
                <a:hlinkClick r:id="rId7"/>
              </a:rPr>
              <a:t>https://web2learn.eu/a-series-of-actions-to-support-ukrainian-people-focusing-particularly-on-the-ukrainian-cultural-heritage/</a:t>
            </a:r>
            <a:r>
              <a:rPr b="1" lang="en-US">
                <a:latin typeface="Lato"/>
                <a:ea typeface="Lato"/>
                <a:cs typeface="Lato"/>
                <a:sym typeface="Lato"/>
              </a:rPr>
              <a:t> </a:t>
            </a:r>
            <a:endParaRPr b="1">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Custom 14">
      <a:dk1>
        <a:srgbClr val="000000"/>
      </a:dk1>
      <a:lt1>
        <a:srgbClr val="FFFFFF"/>
      </a:lt1>
      <a:dk2>
        <a:srgbClr val="44546A"/>
      </a:dk2>
      <a:lt2>
        <a:srgbClr val="E7E6E6"/>
      </a:lt2>
      <a:accent1>
        <a:srgbClr val="3498DB"/>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2022-03-01T14:31:37Z</dcterms:created>
  <dc:creator>Vasilios Kavouridis</dc:creator>
</cp:coreProperties>
</file>